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4" r:id="rId2"/>
    <p:sldMasterId id="2147483692" r:id="rId3"/>
  </p:sldMasterIdLst>
  <p:notesMasterIdLst>
    <p:notesMasterId r:id="rId28"/>
  </p:notesMasterIdLst>
  <p:sldIdLst>
    <p:sldId id="294" r:id="rId4"/>
    <p:sldId id="344" r:id="rId5"/>
    <p:sldId id="373" r:id="rId6"/>
    <p:sldId id="377" r:id="rId7"/>
    <p:sldId id="390" r:id="rId8"/>
    <p:sldId id="391" r:id="rId9"/>
    <p:sldId id="400" r:id="rId10"/>
    <p:sldId id="392" r:id="rId11"/>
    <p:sldId id="393" r:id="rId12"/>
    <p:sldId id="394" r:id="rId13"/>
    <p:sldId id="395" r:id="rId14"/>
    <p:sldId id="382" r:id="rId15"/>
    <p:sldId id="380" r:id="rId16"/>
    <p:sldId id="396" r:id="rId17"/>
    <p:sldId id="384" r:id="rId18"/>
    <p:sldId id="399" r:id="rId19"/>
    <p:sldId id="397" r:id="rId20"/>
    <p:sldId id="398" r:id="rId21"/>
    <p:sldId id="385" r:id="rId22"/>
    <p:sldId id="386" r:id="rId23"/>
    <p:sldId id="387" r:id="rId24"/>
    <p:sldId id="388" r:id="rId25"/>
    <p:sldId id="389" r:id="rId26"/>
    <p:sldId id="348" r:id="rId27"/>
  </p:sldIdLst>
  <p:sldSz cx="12190413" cy="6859588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B9960B-FEDB-3543-B422-64D4355E79C9}">
          <p14:sldIdLst>
            <p14:sldId id="294"/>
            <p14:sldId id="344"/>
            <p14:sldId id="373"/>
            <p14:sldId id="377"/>
            <p14:sldId id="390"/>
            <p14:sldId id="391"/>
            <p14:sldId id="400"/>
            <p14:sldId id="392"/>
            <p14:sldId id="393"/>
            <p14:sldId id="394"/>
            <p14:sldId id="395"/>
            <p14:sldId id="382"/>
            <p14:sldId id="380"/>
            <p14:sldId id="396"/>
            <p14:sldId id="384"/>
            <p14:sldId id="399"/>
            <p14:sldId id="397"/>
            <p14:sldId id="398"/>
            <p14:sldId id="385"/>
            <p14:sldId id="386"/>
            <p14:sldId id="387"/>
            <p14:sldId id="388"/>
            <p14:sldId id="389"/>
          </p14:sldIdLst>
        </p14:section>
        <p14:section name="无标题节" id="{E49E551A-C243-7B4D-8639-0D01054DD0DC}">
          <p14:sldIdLst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A0D0"/>
    <a:srgbClr val="74AD93"/>
    <a:srgbClr val="F58C65"/>
    <a:srgbClr val="FF0000"/>
    <a:srgbClr val="E94E60"/>
    <a:srgbClr val="5E8A43"/>
    <a:srgbClr val="31B8B4"/>
    <a:srgbClr val="018989"/>
    <a:srgbClr val="4FC34E"/>
    <a:srgbClr val="198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5" autoAdjust="0"/>
    <p:restoredTop sz="96336" autoAdjust="0"/>
  </p:normalViewPr>
  <p:slideViewPr>
    <p:cSldViewPr snapToGrid="0" showGuides="1">
      <p:cViewPr varScale="1">
        <p:scale>
          <a:sx n="112" d="100"/>
          <a:sy n="112" d="100"/>
        </p:scale>
        <p:origin x="960" y="7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步数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Sheet2!$A$4:$A$22</c:f>
              <c:strCache>
                <c:ptCount val="19"/>
                <c:pt idx="0">
                  <c:v>张召</c:v>
                </c:pt>
                <c:pt idx="1">
                  <c:v>陈永宾</c:v>
                </c:pt>
                <c:pt idx="2">
                  <c:v>李闯</c:v>
                </c:pt>
                <c:pt idx="3">
                  <c:v>申小琦</c:v>
                </c:pt>
                <c:pt idx="4">
                  <c:v>郑雪梅</c:v>
                </c:pt>
                <c:pt idx="5">
                  <c:v>冯晓鹏</c:v>
                </c:pt>
                <c:pt idx="6">
                  <c:v>杨丽亚</c:v>
                </c:pt>
                <c:pt idx="7">
                  <c:v>王大勇</c:v>
                </c:pt>
                <c:pt idx="8">
                  <c:v>牛伟涛</c:v>
                </c:pt>
                <c:pt idx="9">
                  <c:v>周浩</c:v>
                </c:pt>
                <c:pt idx="10">
                  <c:v>徐阳</c:v>
                </c:pt>
                <c:pt idx="11">
                  <c:v>常丽萍</c:v>
                </c:pt>
                <c:pt idx="12">
                  <c:v>尹春晓</c:v>
                </c:pt>
                <c:pt idx="13">
                  <c:v>赵恒</c:v>
                </c:pt>
                <c:pt idx="14">
                  <c:v>张帅</c:v>
                </c:pt>
                <c:pt idx="15">
                  <c:v>袁昌龙</c:v>
                </c:pt>
                <c:pt idx="16">
                  <c:v>杨永兵</c:v>
                </c:pt>
                <c:pt idx="17">
                  <c:v>温星星</c:v>
                </c:pt>
                <c:pt idx="18">
                  <c:v>李磊</c:v>
                </c:pt>
              </c:strCache>
            </c:strRef>
          </c:cat>
          <c:val>
            <c:numRef>
              <c:f>Sheet2!$B$4:$B$22</c:f>
              <c:numCache>
                <c:formatCode>General</c:formatCode>
                <c:ptCount val="19"/>
                <c:pt idx="0">
                  <c:v>168469</c:v>
                </c:pt>
                <c:pt idx="1">
                  <c:v>180096</c:v>
                </c:pt>
                <c:pt idx="2">
                  <c:v>187233</c:v>
                </c:pt>
                <c:pt idx="3">
                  <c:v>196781</c:v>
                </c:pt>
                <c:pt idx="4">
                  <c:v>217028</c:v>
                </c:pt>
                <c:pt idx="5">
                  <c:v>222266</c:v>
                </c:pt>
                <c:pt idx="6">
                  <c:v>223800</c:v>
                </c:pt>
                <c:pt idx="7">
                  <c:v>231778</c:v>
                </c:pt>
                <c:pt idx="8">
                  <c:v>236646</c:v>
                </c:pt>
                <c:pt idx="9">
                  <c:v>238803</c:v>
                </c:pt>
                <c:pt idx="10">
                  <c:v>246775</c:v>
                </c:pt>
                <c:pt idx="11">
                  <c:v>248697</c:v>
                </c:pt>
                <c:pt idx="12">
                  <c:v>270237</c:v>
                </c:pt>
                <c:pt idx="13">
                  <c:v>287123</c:v>
                </c:pt>
                <c:pt idx="14">
                  <c:v>290601</c:v>
                </c:pt>
                <c:pt idx="15">
                  <c:v>311560</c:v>
                </c:pt>
                <c:pt idx="16">
                  <c:v>378177</c:v>
                </c:pt>
                <c:pt idx="17">
                  <c:v>381047</c:v>
                </c:pt>
                <c:pt idx="18">
                  <c:v>440460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96733792"/>
        <c:axId val="296734352"/>
      </c:barChart>
      <c:catAx>
        <c:axId val="29673379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296734352"/>
        <c:crosses val="autoZero"/>
        <c:auto val="1"/>
        <c:lblAlgn val="ctr"/>
        <c:lblOffset val="100"/>
        <c:noMultiLvlLbl val="0"/>
      </c:catAx>
      <c:valAx>
        <c:axId val="29673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pPr>
            <a:endParaRPr lang="zh-CN"/>
          </a:p>
        </c:txPr>
        <c:crossAx val="29673379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>
              <a:latin typeface="微软雅黑" panose="020B0503020204020204" pitchFamily="34" charset="-122"/>
              <a:ea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69775-9ECA-4541-9813-099F4203FD7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8CE7E0-6112-4C7A-8CD4-619D804662EE}">
      <dgm:prSet phldrT="[文本]" custT="1"/>
      <dgm:spPr/>
      <dgm:t>
        <a:bodyPr/>
        <a:lstStyle/>
        <a:p>
          <a:r>
            <a:rPr lang="zh-CN" altLang="en-US" sz="2800" b="1" smtClean="0">
              <a:latin typeface="微软雅黑" panose="020B0503020204020204" pitchFamily="34" charset="-122"/>
              <a:ea typeface="微软雅黑" panose="020B0503020204020204" pitchFamily="34" charset="-122"/>
            </a:rPr>
            <a:t>全员素养提升测试</a:t>
          </a:r>
          <a:endParaRPr lang="zh-CN" altLang="en-US" sz="2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00C2D5-0417-4397-82C5-701228A7FB6C}" type="parTrans" cxnId="{DD3E9B63-33A0-4757-92E3-4E3A1EB69DC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B5813A-D04F-47DF-8511-7A889EDB8724}" type="sibTrans" cxnId="{DD3E9B63-33A0-4757-92E3-4E3A1EB69DC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407636-6384-4E61-9B6D-34AC5729A399}" type="asst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共设计试题</a:t>
          </a:r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10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道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93A9E0-BD14-42BC-BB7B-EEEDB050EF6A}" type="parTrans" cxnId="{A8E33808-B2B8-4F75-B6CF-E73FF684CCE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D4175B-138C-4A82-9E9E-8136110E2D99}" type="sibTrans" cxnId="{A8E33808-B2B8-4F75-B6CF-E73FF684CCE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C614D-C811-4300-A70A-9B9CBD9587EE}">
      <dgm:prSet phldrT="[文本]"/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共组织</a:t>
          </a:r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342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人参加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25E84A-A18D-4D6F-8328-50592A1A7EF7}" type="parTrans" cxnId="{32B42AC9-095D-467D-8195-758544017E4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2160C9-0299-4918-B4B0-8B70A66FBB0F}" type="sibTrans" cxnId="{32B42AC9-095D-467D-8195-758544017E4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119F38-2DB6-4310-B5FB-1D057D933BAD}">
      <dgm:prSet phldrT="[文本]"/>
      <dgm:spPr>
        <a:solidFill>
          <a:srgbClr val="92D050"/>
        </a:solidFill>
      </dgm:spPr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325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参加全部通过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6E2370-C0E7-4230-A900-1AF93FC1C558}" type="parTrans" cxnId="{DA063ECD-AB0A-4F89-901F-7B6C804DBF1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B70E02-4021-4970-B006-B10597A0900B}" type="sibTrans" cxnId="{DA063ECD-AB0A-4F89-901F-7B6C804DBF1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17524A-A820-4BE8-8AAB-9D271DE1B99F}">
      <dgm:prSet phldrT="[文本]"/>
      <dgm:spPr>
        <a:solidFill>
          <a:srgbClr val="FFC000"/>
        </a:solidFill>
      </dgm:spPr>
      <dgm:t>
        <a:bodyPr/>
        <a:lstStyle/>
        <a:p>
          <a:r>
            <a: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rPr>
            <a:t>17</a:t>
          </a:r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人因情况受限未完成考试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A7FB14-F109-4380-BC9E-F0F785C1D8FB}" type="parTrans" cxnId="{441FA8B0-FF3F-4285-8D87-F956DE8E843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7C3D20-C6AA-4BFE-9AF4-AD03FB7A077B}" type="sibTrans" cxnId="{441FA8B0-FF3F-4285-8D87-F956DE8E843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DC1A64-ADC6-45CA-A0AF-739F61E87540}" type="pres">
      <dgm:prSet presAssocID="{33C69775-9ECA-4541-9813-099F4203FD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ED88347-BD83-45CE-ABA5-102A6AB031A0}" type="pres">
      <dgm:prSet presAssocID="{FF8CE7E0-6112-4C7A-8CD4-619D804662EE}" presName="hierRoot1" presStyleCnt="0">
        <dgm:presLayoutVars>
          <dgm:hierBranch val="init"/>
        </dgm:presLayoutVars>
      </dgm:prSet>
      <dgm:spPr/>
    </dgm:pt>
    <dgm:pt modelId="{35553B94-8E55-4AE6-9644-21889E121B28}" type="pres">
      <dgm:prSet presAssocID="{FF8CE7E0-6112-4C7A-8CD4-619D804662EE}" presName="rootComposite1" presStyleCnt="0"/>
      <dgm:spPr/>
    </dgm:pt>
    <dgm:pt modelId="{4CE76FEA-C6E7-40C3-A23F-3F62ADB16906}" type="pres">
      <dgm:prSet presAssocID="{FF8CE7E0-6112-4C7A-8CD4-619D804662EE}" presName="rootText1" presStyleLbl="node0" presStyleIdx="0" presStyleCnt="1" custScaleX="197851" custScaleY="178324" custLinFactNeighborX="12020" custLinFactNeighborY="-432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99BD12A-FFCA-4C8E-B664-FBD0E153B2C8}" type="pres">
      <dgm:prSet presAssocID="{FF8CE7E0-6112-4C7A-8CD4-619D804662EE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35B6C68-6AC5-4149-AFC0-8CD75C5BFC1E}" type="pres">
      <dgm:prSet presAssocID="{FF8CE7E0-6112-4C7A-8CD4-619D804662EE}" presName="hierChild2" presStyleCnt="0"/>
      <dgm:spPr/>
    </dgm:pt>
    <dgm:pt modelId="{A00F202A-5C2F-4AA9-813F-16223116CA12}" type="pres">
      <dgm:prSet presAssocID="{9A25E84A-A18D-4D6F-8328-50592A1A7EF7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67E7060B-F8E1-4D97-9950-51D33E464452}" type="pres">
      <dgm:prSet presAssocID="{968C614D-C811-4300-A70A-9B9CBD9587EE}" presName="hierRoot2" presStyleCnt="0">
        <dgm:presLayoutVars>
          <dgm:hierBranch val="init"/>
        </dgm:presLayoutVars>
      </dgm:prSet>
      <dgm:spPr/>
    </dgm:pt>
    <dgm:pt modelId="{2900AAC4-1678-41CA-987C-E935CE03D887}" type="pres">
      <dgm:prSet presAssocID="{968C614D-C811-4300-A70A-9B9CBD9587EE}" presName="rootComposite" presStyleCnt="0"/>
      <dgm:spPr/>
    </dgm:pt>
    <dgm:pt modelId="{EFA98D6D-DC1E-4560-A9F0-93E969A0F27C}" type="pres">
      <dgm:prSet presAssocID="{968C614D-C811-4300-A70A-9B9CBD9587EE}" presName="rootText" presStyleLbl="node2" presStyleIdx="0" presStyleCnt="3" custScaleX="979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44CEB0D-A263-4A87-8E58-1013EF4AC07A}" type="pres">
      <dgm:prSet presAssocID="{968C614D-C811-4300-A70A-9B9CBD9587EE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51318F2-6CBD-42A2-BBB0-FB3C7919890E}" type="pres">
      <dgm:prSet presAssocID="{968C614D-C811-4300-A70A-9B9CBD9587EE}" presName="hierChild4" presStyleCnt="0"/>
      <dgm:spPr/>
    </dgm:pt>
    <dgm:pt modelId="{A1FC1A4A-4BC8-4BED-BE3F-82AE5F1F1E16}" type="pres">
      <dgm:prSet presAssocID="{968C614D-C811-4300-A70A-9B9CBD9587EE}" presName="hierChild5" presStyleCnt="0"/>
      <dgm:spPr/>
    </dgm:pt>
    <dgm:pt modelId="{5B24F9C4-AE38-45A7-AA3B-627954962D41}" type="pres">
      <dgm:prSet presAssocID="{BE6E2370-C0E7-4230-A900-1AF93FC1C558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CE5848F7-A64E-40F7-9BCA-A7B2F86F7112}" type="pres">
      <dgm:prSet presAssocID="{11119F38-2DB6-4310-B5FB-1D057D933BAD}" presName="hierRoot2" presStyleCnt="0">
        <dgm:presLayoutVars>
          <dgm:hierBranch val="init"/>
        </dgm:presLayoutVars>
      </dgm:prSet>
      <dgm:spPr/>
    </dgm:pt>
    <dgm:pt modelId="{C453A75F-07DA-40BD-9937-B862277AFE71}" type="pres">
      <dgm:prSet presAssocID="{11119F38-2DB6-4310-B5FB-1D057D933BAD}" presName="rootComposite" presStyleCnt="0"/>
      <dgm:spPr/>
    </dgm:pt>
    <dgm:pt modelId="{3FE863E6-8CF3-4BDC-ADB1-2913DB5D8CE3}" type="pres">
      <dgm:prSet presAssocID="{11119F38-2DB6-4310-B5FB-1D057D933BAD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E3B70C-1A64-4E67-A148-7541A8540DB5}" type="pres">
      <dgm:prSet presAssocID="{11119F38-2DB6-4310-B5FB-1D057D933BAD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8219E79-68EA-4043-B7D2-DD939ACBA7AB}" type="pres">
      <dgm:prSet presAssocID="{11119F38-2DB6-4310-B5FB-1D057D933BAD}" presName="hierChild4" presStyleCnt="0"/>
      <dgm:spPr/>
    </dgm:pt>
    <dgm:pt modelId="{E3B5BD49-6273-4301-802E-ACA391133235}" type="pres">
      <dgm:prSet presAssocID="{11119F38-2DB6-4310-B5FB-1D057D933BAD}" presName="hierChild5" presStyleCnt="0"/>
      <dgm:spPr/>
    </dgm:pt>
    <dgm:pt modelId="{3399CC1B-6AA3-4CE0-9E0E-D25A440D1608}" type="pres">
      <dgm:prSet presAssocID="{4EA7FB14-F109-4380-BC9E-F0F785C1D8FB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EC7BBE7A-A236-4785-A6AD-1730C0981783}" type="pres">
      <dgm:prSet presAssocID="{ED17524A-A820-4BE8-8AAB-9D271DE1B99F}" presName="hierRoot2" presStyleCnt="0">
        <dgm:presLayoutVars>
          <dgm:hierBranch val="init"/>
        </dgm:presLayoutVars>
      </dgm:prSet>
      <dgm:spPr/>
    </dgm:pt>
    <dgm:pt modelId="{6BC18A1A-7E27-4565-9284-83F17764F697}" type="pres">
      <dgm:prSet presAssocID="{ED17524A-A820-4BE8-8AAB-9D271DE1B99F}" presName="rootComposite" presStyleCnt="0"/>
      <dgm:spPr/>
    </dgm:pt>
    <dgm:pt modelId="{7A7FC9B4-F614-497C-9B5B-C2737859CC22}" type="pres">
      <dgm:prSet presAssocID="{ED17524A-A820-4BE8-8AAB-9D271DE1B99F}" presName="rootText" presStyleLbl="node2" presStyleIdx="2" presStyleCnt="3" custScaleX="1045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0B75DB-DACD-4959-BDED-35DBEF57492A}" type="pres">
      <dgm:prSet presAssocID="{ED17524A-A820-4BE8-8AAB-9D271DE1B99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0654CA4D-1306-4816-9BC0-174DDD2E4818}" type="pres">
      <dgm:prSet presAssocID="{ED17524A-A820-4BE8-8AAB-9D271DE1B99F}" presName="hierChild4" presStyleCnt="0"/>
      <dgm:spPr/>
    </dgm:pt>
    <dgm:pt modelId="{04A8454B-7530-4497-9978-D7CC906D0952}" type="pres">
      <dgm:prSet presAssocID="{ED17524A-A820-4BE8-8AAB-9D271DE1B99F}" presName="hierChild5" presStyleCnt="0"/>
      <dgm:spPr/>
    </dgm:pt>
    <dgm:pt modelId="{E6E60261-D657-4CE4-8351-EEE3989F2643}" type="pres">
      <dgm:prSet presAssocID="{FF8CE7E0-6112-4C7A-8CD4-619D804662EE}" presName="hierChild3" presStyleCnt="0"/>
      <dgm:spPr/>
    </dgm:pt>
    <dgm:pt modelId="{8E87013A-86DA-4806-8F42-D54B746DAC64}" type="pres">
      <dgm:prSet presAssocID="{9293A9E0-BD14-42BC-BB7B-EEEDB050EF6A}" presName="Name111" presStyleLbl="parChTrans1D2" presStyleIdx="3" presStyleCnt="4"/>
      <dgm:spPr/>
      <dgm:t>
        <a:bodyPr/>
        <a:lstStyle/>
        <a:p>
          <a:endParaRPr lang="zh-CN" altLang="en-US"/>
        </a:p>
      </dgm:t>
    </dgm:pt>
    <dgm:pt modelId="{5A321524-E530-493E-A49E-6D12FD0159EF}" type="pres">
      <dgm:prSet presAssocID="{87407636-6384-4E61-9B6D-34AC5729A399}" presName="hierRoot3" presStyleCnt="0">
        <dgm:presLayoutVars>
          <dgm:hierBranch val="init"/>
        </dgm:presLayoutVars>
      </dgm:prSet>
      <dgm:spPr/>
    </dgm:pt>
    <dgm:pt modelId="{C8A17C6B-5B64-4415-AA95-E29F937CB571}" type="pres">
      <dgm:prSet presAssocID="{87407636-6384-4E61-9B6D-34AC5729A399}" presName="rootComposite3" presStyleCnt="0"/>
      <dgm:spPr/>
    </dgm:pt>
    <dgm:pt modelId="{C0A0A699-9D4C-4F54-973D-2A87673227D9}" type="pres">
      <dgm:prSet presAssocID="{87407636-6384-4E61-9B6D-34AC5729A399}" presName="rootText3" presStyleLbl="asst1" presStyleIdx="0" presStyleCnt="1" custScaleX="117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CDB4F4-963F-427A-9690-1D456C3A4532}" type="pres">
      <dgm:prSet presAssocID="{87407636-6384-4E61-9B6D-34AC5729A399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698D3663-DC21-41F1-BFF3-03869FB591F1}" type="pres">
      <dgm:prSet presAssocID="{87407636-6384-4E61-9B6D-34AC5729A399}" presName="hierChild6" presStyleCnt="0"/>
      <dgm:spPr/>
    </dgm:pt>
    <dgm:pt modelId="{1A189F5E-00B5-4F1E-8DCB-5792F59123F0}" type="pres">
      <dgm:prSet presAssocID="{87407636-6384-4E61-9B6D-34AC5729A399}" presName="hierChild7" presStyleCnt="0"/>
      <dgm:spPr/>
    </dgm:pt>
  </dgm:ptLst>
  <dgm:cxnLst>
    <dgm:cxn modelId="{A3537832-3DD5-4E59-B81E-332493016C49}" type="presOf" srcId="{9A25E84A-A18D-4D6F-8328-50592A1A7EF7}" destId="{A00F202A-5C2F-4AA9-813F-16223116CA12}" srcOrd="0" destOrd="0" presId="urn:microsoft.com/office/officeart/2005/8/layout/orgChart1"/>
    <dgm:cxn modelId="{D31C056A-C3CC-4428-81EA-C230869C38B8}" type="presOf" srcId="{BE6E2370-C0E7-4230-A900-1AF93FC1C558}" destId="{5B24F9C4-AE38-45A7-AA3B-627954962D41}" srcOrd="0" destOrd="0" presId="urn:microsoft.com/office/officeart/2005/8/layout/orgChart1"/>
    <dgm:cxn modelId="{441FA8B0-FF3F-4285-8D87-F956DE8E8439}" srcId="{FF8CE7E0-6112-4C7A-8CD4-619D804662EE}" destId="{ED17524A-A820-4BE8-8AAB-9D271DE1B99F}" srcOrd="3" destOrd="0" parTransId="{4EA7FB14-F109-4380-BC9E-F0F785C1D8FB}" sibTransId="{337C3D20-C6AA-4BFE-9AF4-AD03FB7A077B}"/>
    <dgm:cxn modelId="{2FF6FEF9-F38F-4C90-9C15-A95A897BDA54}" type="presOf" srcId="{4EA7FB14-F109-4380-BC9E-F0F785C1D8FB}" destId="{3399CC1B-6AA3-4CE0-9E0E-D25A440D1608}" srcOrd="0" destOrd="0" presId="urn:microsoft.com/office/officeart/2005/8/layout/orgChart1"/>
    <dgm:cxn modelId="{4518F9D1-248F-4889-B8F5-2DF8547779ED}" type="presOf" srcId="{968C614D-C811-4300-A70A-9B9CBD9587EE}" destId="{EFA98D6D-DC1E-4560-A9F0-93E969A0F27C}" srcOrd="0" destOrd="0" presId="urn:microsoft.com/office/officeart/2005/8/layout/orgChart1"/>
    <dgm:cxn modelId="{601DC4CB-3D97-4895-86C9-86DB20358059}" type="presOf" srcId="{ED17524A-A820-4BE8-8AAB-9D271DE1B99F}" destId="{7A7FC9B4-F614-497C-9B5B-C2737859CC22}" srcOrd="0" destOrd="0" presId="urn:microsoft.com/office/officeart/2005/8/layout/orgChart1"/>
    <dgm:cxn modelId="{3D0F232B-87CB-46C5-AC78-AC2B8E409719}" type="presOf" srcId="{968C614D-C811-4300-A70A-9B9CBD9587EE}" destId="{B44CEB0D-A263-4A87-8E58-1013EF4AC07A}" srcOrd="1" destOrd="0" presId="urn:microsoft.com/office/officeart/2005/8/layout/orgChart1"/>
    <dgm:cxn modelId="{2A73E3BB-A32F-44ED-9836-C0181ECB751B}" type="presOf" srcId="{FF8CE7E0-6112-4C7A-8CD4-619D804662EE}" destId="{4CE76FEA-C6E7-40C3-A23F-3F62ADB16906}" srcOrd="0" destOrd="0" presId="urn:microsoft.com/office/officeart/2005/8/layout/orgChart1"/>
    <dgm:cxn modelId="{7DC4B6BD-E2EA-4A44-AC92-368B897A86DE}" type="presOf" srcId="{11119F38-2DB6-4310-B5FB-1D057D933BAD}" destId="{78E3B70C-1A64-4E67-A148-7541A8540DB5}" srcOrd="1" destOrd="0" presId="urn:microsoft.com/office/officeart/2005/8/layout/orgChart1"/>
    <dgm:cxn modelId="{D74AAF73-ED6D-4EE5-A5E1-35E8D2371EB1}" type="presOf" srcId="{9293A9E0-BD14-42BC-BB7B-EEEDB050EF6A}" destId="{8E87013A-86DA-4806-8F42-D54B746DAC64}" srcOrd="0" destOrd="0" presId="urn:microsoft.com/office/officeart/2005/8/layout/orgChart1"/>
    <dgm:cxn modelId="{DD3E9B63-33A0-4757-92E3-4E3A1EB69DCA}" srcId="{33C69775-9ECA-4541-9813-099F4203FD77}" destId="{FF8CE7E0-6112-4C7A-8CD4-619D804662EE}" srcOrd="0" destOrd="0" parTransId="{C000C2D5-0417-4397-82C5-701228A7FB6C}" sibTransId="{A1B5813A-D04F-47DF-8511-7A889EDB8724}"/>
    <dgm:cxn modelId="{37F86A40-E84C-4E7C-879D-58C8AA8052A8}" type="presOf" srcId="{87407636-6384-4E61-9B6D-34AC5729A399}" destId="{BCCDB4F4-963F-427A-9690-1D456C3A4532}" srcOrd="1" destOrd="0" presId="urn:microsoft.com/office/officeart/2005/8/layout/orgChart1"/>
    <dgm:cxn modelId="{FC57AE2D-A5FD-435B-999B-2C33DC6BEAD1}" type="presOf" srcId="{33C69775-9ECA-4541-9813-099F4203FD77}" destId="{F3DC1A64-ADC6-45CA-A0AF-739F61E87540}" srcOrd="0" destOrd="0" presId="urn:microsoft.com/office/officeart/2005/8/layout/orgChart1"/>
    <dgm:cxn modelId="{6750AADD-7EBD-4D40-A420-2BB0690FDC76}" type="presOf" srcId="{ED17524A-A820-4BE8-8AAB-9D271DE1B99F}" destId="{F90B75DB-DACD-4959-BDED-35DBEF57492A}" srcOrd="1" destOrd="0" presId="urn:microsoft.com/office/officeart/2005/8/layout/orgChart1"/>
    <dgm:cxn modelId="{4C5BB814-2EFA-400F-BACF-752D1AADB032}" type="presOf" srcId="{87407636-6384-4E61-9B6D-34AC5729A399}" destId="{C0A0A699-9D4C-4F54-973D-2A87673227D9}" srcOrd="0" destOrd="0" presId="urn:microsoft.com/office/officeart/2005/8/layout/orgChart1"/>
    <dgm:cxn modelId="{32B42AC9-095D-467D-8195-758544017E4F}" srcId="{FF8CE7E0-6112-4C7A-8CD4-619D804662EE}" destId="{968C614D-C811-4300-A70A-9B9CBD9587EE}" srcOrd="1" destOrd="0" parTransId="{9A25E84A-A18D-4D6F-8328-50592A1A7EF7}" sibTransId="{1C2160C9-0299-4918-B4B0-8B70A66FBB0F}"/>
    <dgm:cxn modelId="{11720356-2294-4A9C-B98C-D1AF66838370}" type="presOf" srcId="{11119F38-2DB6-4310-B5FB-1D057D933BAD}" destId="{3FE863E6-8CF3-4BDC-ADB1-2913DB5D8CE3}" srcOrd="0" destOrd="0" presId="urn:microsoft.com/office/officeart/2005/8/layout/orgChart1"/>
    <dgm:cxn modelId="{DA063ECD-AB0A-4F89-901F-7B6C804DBF1D}" srcId="{FF8CE7E0-6112-4C7A-8CD4-619D804662EE}" destId="{11119F38-2DB6-4310-B5FB-1D057D933BAD}" srcOrd="2" destOrd="0" parTransId="{BE6E2370-C0E7-4230-A900-1AF93FC1C558}" sibTransId="{7AB70E02-4021-4970-B006-B10597A0900B}"/>
    <dgm:cxn modelId="{A8E33808-B2B8-4F75-B6CF-E73FF684CCEB}" srcId="{FF8CE7E0-6112-4C7A-8CD4-619D804662EE}" destId="{87407636-6384-4E61-9B6D-34AC5729A399}" srcOrd="0" destOrd="0" parTransId="{9293A9E0-BD14-42BC-BB7B-EEEDB050EF6A}" sibTransId="{93D4175B-138C-4A82-9E9E-8136110E2D99}"/>
    <dgm:cxn modelId="{B435AEE7-92EE-4E66-8099-21371095A4DD}" type="presOf" srcId="{FF8CE7E0-6112-4C7A-8CD4-619D804662EE}" destId="{899BD12A-FFCA-4C8E-B664-FBD0E153B2C8}" srcOrd="1" destOrd="0" presId="urn:microsoft.com/office/officeart/2005/8/layout/orgChart1"/>
    <dgm:cxn modelId="{D944A281-8AD4-4BA3-977F-EAF7637C290E}" type="presParOf" srcId="{F3DC1A64-ADC6-45CA-A0AF-739F61E87540}" destId="{5ED88347-BD83-45CE-ABA5-102A6AB031A0}" srcOrd="0" destOrd="0" presId="urn:microsoft.com/office/officeart/2005/8/layout/orgChart1"/>
    <dgm:cxn modelId="{73430232-D41A-48E5-9056-32A4CD2BDAA3}" type="presParOf" srcId="{5ED88347-BD83-45CE-ABA5-102A6AB031A0}" destId="{35553B94-8E55-4AE6-9644-21889E121B28}" srcOrd="0" destOrd="0" presId="urn:microsoft.com/office/officeart/2005/8/layout/orgChart1"/>
    <dgm:cxn modelId="{69817CED-F2ED-49A4-9C05-426A17BA3D0D}" type="presParOf" srcId="{35553B94-8E55-4AE6-9644-21889E121B28}" destId="{4CE76FEA-C6E7-40C3-A23F-3F62ADB16906}" srcOrd="0" destOrd="0" presId="urn:microsoft.com/office/officeart/2005/8/layout/orgChart1"/>
    <dgm:cxn modelId="{35971302-69E5-45C5-8533-7501A2FB5964}" type="presParOf" srcId="{35553B94-8E55-4AE6-9644-21889E121B28}" destId="{899BD12A-FFCA-4C8E-B664-FBD0E153B2C8}" srcOrd="1" destOrd="0" presId="urn:microsoft.com/office/officeart/2005/8/layout/orgChart1"/>
    <dgm:cxn modelId="{4FC2843C-F3C0-45A4-96AB-74FD4916FCB4}" type="presParOf" srcId="{5ED88347-BD83-45CE-ABA5-102A6AB031A0}" destId="{B35B6C68-6AC5-4149-AFC0-8CD75C5BFC1E}" srcOrd="1" destOrd="0" presId="urn:microsoft.com/office/officeart/2005/8/layout/orgChart1"/>
    <dgm:cxn modelId="{CB7CF78C-3A43-4D2B-9776-185901465703}" type="presParOf" srcId="{B35B6C68-6AC5-4149-AFC0-8CD75C5BFC1E}" destId="{A00F202A-5C2F-4AA9-813F-16223116CA12}" srcOrd="0" destOrd="0" presId="urn:microsoft.com/office/officeart/2005/8/layout/orgChart1"/>
    <dgm:cxn modelId="{43A3E80D-2838-40C7-A3E3-B6104F682535}" type="presParOf" srcId="{B35B6C68-6AC5-4149-AFC0-8CD75C5BFC1E}" destId="{67E7060B-F8E1-4D97-9950-51D33E464452}" srcOrd="1" destOrd="0" presId="urn:microsoft.com/office/officeart/2005/8/layout/orgChart1"/>
    <dgm:cxn modelId="{979DDE75-909E-4ABC-8820-BA4AD2721306}" type="presParOf" srcId="{67E7060B-F8E1-4D97-9950-51D33E464452}" destId="{2900AAC4-1678-41CA-987C-E935CE03D887}" srcOrd="0" destOrd="0" presId="urn:microsoft.com/office/officeart/2005/8/layout/orgChart1"/>
    <dgm:cxn modelId="{75BEF50B-C484-4F3C-8173-CC156439AF3A}" type="presParOf" srcId="{2900AAC4-1678-41CA-987C-E935CE03D887}" destId="{EFA98D6D-DC1E-4560-A9F0-93E969A0F27C}" srcOrd="0" destOrd="0" presId="urn:microsoft.com/office/officeart/2005/8/layout/orgChart1"/>
    <dgm:cxn modelId="{1CC60AC7-CDD4-4B68-9D2A-8FB57A4E060C}" type="presParOf" srcId="{2900AAC4-1678-41CA-987C-E935CE03D887}" destId="{B44CEB0D-A263-4A87-8E58-1013EF4AC07A}" srcOrd="1" destOrd="0" presId="urn:microsoft.com/office/officeart/2005/8/layout/orgChart1"/>
    <dgm:cxn modelId="{76036B70-0444-411F-A860-35B2FEF49CC3}" type="presParOf" srcId="{67E7060B-F8E1-4D97-9950-51D33E464452}" destId="{F51318F2-6CBD-42A2-BBB0-FB3C7919890E}" srcOrd="1" destOrd="0" presId="urn:microsoft.com/office/officeart/2005/8/layout/orgChart1"/>
    <dgm:cxn modelId="{85B0D29A-108A-46E9-ADAF-E1EFA6761461}" type="presParOf" srcId="{67E7060B-F8E1-4D97-9950-51D33E464452}" destId="{A1FC1A4A-4BC8-4BED-BE3F-82AE5F1F1E16}" srcOrd="2" destOrd="0" presId="urn:microsoft.com/office/officeart/2005/8/layout/orgChart1"/>
    <dgm:cxn modelId="{333E1ACF-F2F3-4D3F-94CF-C2B05356984B}" type="presParOf" srcId="{B35B6C68-6AC5-4149-AFC0-8CD75C5BFC1E}" destId="{5B24F9C4-AE38-45A7-AA3B-627954962D41}" srcOrd="2" destOrd="0" presId="urn:microsoft.com/office/officeart/2005/8/layout/orgChart1"/>
    <dgm:cxn modelId="{0E75C749-375E-4CA2-B679-0B11CBF4813E}" type="presParOf" srcId="{B35B6C68-6AC5-4149-AFC0-8CD75C5BFC1E}" destId="{CE5848F7-A64E-40F7-9BCA-A7B2F86F7112}" srcOrd="3" destOrd="0" presId="urn:microsoft.com/office/officeart/2005/8/layout/orgChart1"/>
    <dgm:cxn modelId="{A0D57C76-9318-4891-877B-4DBE89FA0090}" type="presParOf" srcId="{CE5848F7-A64E-40F7-9BCA-A7B2F86F7112}" destId="{C453A75F-07DA-40BD-9937-B862277AFE71}" srcOrd="0" destOrd="0" presId="urn:microsoft.com/office/officeart/2005/8/layout/orgChart1"/>
    <dgm:cxn modelId="{04934960-3FD0-49F5-B247-3AC00B327447}" type="presParOf" srcId="{C453A75F-07DA-40BD-9937-B862277AFE71}" destId="{3FE863E6-8CF3-4BDC-ADB1-2913DB5D8CE3}" srcOrd="0" destOrd="0" presId="urn:microsoft.com/office/officeart/2005/8/layout/orgChart1"/>
    <dgm:cxn modelId="{FCAC87A4-9684-421A-BAB1-3CFFF575E022}" type="presParOf" srcId="{C453A75F-07DA-40BD-9937-B862277AFE71}" destId="{78E3B70C-1A64-4E67-A148-7541A8540DB5}" srcOrd="1" destOrd="0" presId="urn:microsoft.com/office/officeart/2005/8/layout/orgChart1"/>
    <dgm:cxn modelId="{19E284DA-EAC3-4AC9-B772-E55C851D01FF}" type="presParOf" srcId="{CE5848F7-A64E-40F7-9BCA-A7B2F86F7112}" destId="{F8219E79-68EA-4043-B7D2-DD939ACBA7AB}" srcOrd="1" destOrd="0" presId="urn:microsoft.com/office/officeart/2005/8/layout/orgChart1"/>
    <dgm:cxn modelId="{BD58955C-1978-49C4-A030-148C725FE969}" type="presParOf" srcId="{CE5848F7-A64E-40F7-9BCA-A7B2F86F7112}" destId="{E3B5BD49-6273-4301-802E-ACA391133235}" srcOrd="2" destOrd="0" presId="urn:microsoft.com/office/officeart/2005/8/layout/orgChart1"/>
    <dgm:cxn modelId="{864ECD7D-59E0-4D26-A2DF-31E94AB51BC6}" type="presParOf" srcId="{B35B6C68-6AC5-4149-AFC0-8CD75C5BFC1E}" destId="{3399CC1B-6AA3-4CE0-9E0E-D25A440D1608}" srcOrd="4" destOrd="0" presId="urn:microsoft.com/office/officeart/2005/8/layout/orgChart1"/>
    <dgm:cxn modelId="{20B675D5-7004-4614-9BE8-839E59D60388}" type="presParOf" srcId="{B35B6C68-6AC5-4149-AFC0-8CD75C5BFC1E}" destId="{EC7BBE7A-A236-4785-A6AD-1730C0981783}" srcOrd="5" destOrd="0" presId="urn:microsoft.com/office/officeart/2005/8/layout/orgChart1"/>
    <dgm:cxn modelId="{D757516A-E5C6-45E6-AD5B-1F341D76AE21}" type="presParOf" srcId="{EC7BBE7A-A236-4785-A6AD-1730C0981783}" destId="{6BC18A1A-7E27-4565-9284-83F17764F697}" srcOrd="0" destOrd="0" presId="urn:microsoft.com/office/officeart/2005/8/layout/orgChart1"/>
    <dgm:cxn modelId="{9C39BEB8-534E-48C8-A6D0-BFB004007C12}" type="presParOf" srcId="{6BC18A1A-7E27-4565-9284-83F17764F697}" destId="{7A7FC9B4-F614-497C-9B5B-C2737859CC22}" srcOrd="0" destOrd="0" presId="urn:microsoft.com/office/officeart/2005/8/layout/orgChart1"/>
    <dgm:cxn modelId="{D9778228-3CAC-4738-8352-A424D3219CBA}" type="presParOf" srcId="{6BC18A1A-7E27-4565-9284-83F17764F697}" destId="{F90B75DB-DACD-4959-BDED-35DBEF57492A}" srcOrd="1" destOrd="0" presId="urn:microsoft.com/office/officeart/2005/8/layout/orgChart1"/>
    <dgm:cxn modelId="{3984DDE9-CDD1-4DF1-AD21-134F2190DC81}" type="presParOf" srcId="{EC7BBE7A-A236-4785-A6AD-1730C0981783}" destId="{0654CA4D-1306-4816-9BC0-174DDD2E4818}" srcOrd="1" destOrd="0" presId="urn:microsoft.com/office/officeart/2005/8/layout/orgChart1"/>
    <dgm:cxn modelId="{BA0DC644-6D24-4BF5-A790-8C71260AE17A}" type="presParOf" srcId="{EC7BBE7A-A236-4785-A6AD-1730C0981783}" destId="{04A8454B-7530-4497-9978-D7CC906D0952}" srcOrd="2" destOrd="0" presId="urn:microsoft.com/office/officeart/2005/8/layout/orgChart1"/>
    <dgm:cxn modelId="{BC1FF089-4460-4CE3-8574-FBC635B03B04}" type="presParOf" srcId="{5ED88347-BD83-45CE-ABA5-102A6AB031A0}" destId="{E6E60261-D657-4CE4-8351-EEE3989F2643}" srcOrd="2" destOrd="0" presId="urn:microsoft.com/office/officeart/2005/8/layout/orgChart1"/>
    <dgm:cxn modelId="{8D7F0281-16AC-4E57-A0CE-B5A00D69207C}" type="presParOf" srcId="{E6E60261-D657-4CE4-8351-EEE3989F2643}" destId="{8E87013A-86DA-4806-8F42-D54B746DAC64}" srcOrd="0" destOrd="0" presId="urn:microsoft.com/office/officeart/2005/8/layout/orgChart1"/>
    <dgm:cxn modelId="{8413C6E8-4372-4DAE-B537-F4820FD91D77}" type="presParOf" srcId="{E6E60261-D657-4CE4-8351-EEE3989F2643}" destId="{5A321524-E530-493E-A49E-6D12FD0159EF}" srcOrd="1" destOrd="0" presId="urn:microsoft.com/office/officeart/2005/8/layout/orgChart1"/>
    <dgm:cxn modelId="{D8C38ADE-CE00-467E-8905-4EB8833267E6}" type="presParOf" srcId="{5A321524-E530-493E-A49E-6D12FD0159EF}" destId="{C8A17C6B-5B64-4415-AA95-E29F937CB571}" srcOrd="0" destOrd="0" presId="urn:microsoft.com/office/officeart/2005/8/layout/orgChart1"/>
    <dgm:cxn modelId="{631F96C4-E42E-46DF-8EDC-9A7D4CC2CE1D}" type="presParOf" srcId="{C8A17C6B-5B64-4415-AA95-E29F937CB571}" destId="{C0A0A699-9D4C-4F54-973D-2A87673227D9}" srcOrd="0" destOrd="0" presId="urn:microsoft.com/office/officeart/2005/8/layout/orgChart1"/>
    <dgm:cxn modelId="{18F3F0E3-7F16-49CE-BE76-E8D7368EFCDC}" type="presParOf" srcId="{C8A17C6B-5B64-4415-AA95-E29F937CB571}" destId="{BCCDB4F4-963F-427A-9690-1D456C3A4532}" srcOrd="1" destOrd="0" presId="urn:microsoft.com/office/officeart/2005/8/layout/orgChart1"/>
    <dgm:cxn modelId="{51B1C6CD-E202-468F-B2F1-95B7B5479E8C}" type="presParOf" srcId="{5A321524-E530-493E-A49E-6D12FD0159EF}" destId="{698D3663-DC21-41F1-BFF3-03869FB591F1}" srcOrd="1" destOrd="0" presId="urn:microsoft.com/office/officeart/2005/8/layout/orgChart1"/>
    <dgm:cxn modelId="{C276183C-C78C-48E8-AC0B-5C218DE291F4}" type="presParOf" srcId="{5A321524-E530-493E-A49E-6D12FD0159EF}" destId="{1A189F5E-00B5-4F1E-8DCB-5792F59123F0}" srcOrd="2" destOrd="0" presId="urn:microsoft.com/office/officeart/2005/8/layout/orgChart1"/>
  </dgm:cxnLst>
  <dgm:bg>
    <a:gradFill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5400000" scaled="0"/>
    </a:gradFill>
  </dgm:bg>
  <dgm:whole>
    <a:ln>
      <a:solidFill>
        <a:srgbClr val="00B050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pPr/>
              <a:t>2020-9-10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74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7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24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7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37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7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1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37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0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95959-ABDC-4496-8743-D7F6A89E1C0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7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10/09/2020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cid:image001.jpg@01D66C07.F8900FD0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EASABIAAD/2wBDAAgGBgcGBQgHBwcJCQgKDBQNDAsLDBkSEw8UHRofHh0aHBwgJC4nICIsIxwcKDcpLDAxNDQ0Hyc5PTgyPC4zNDL/2wBDAQkJCQwLDBgNDRgyIRwhMjIyMjIyMjIyMjIyMjIyMjIyMjIyMjIyMjIyMjIyMjIyMjIyMjIyMjIyMjIyMjIyMjL/wAARCAGAAfQDASIAAhEBAxEB/8QAHAAAAQUBAQEAAAAAAAAAAAAAAAECAwQFBgcI/8QAQxAAAQMCBAMEBwYFAwQBBQAAAQACAwQRBRIhMQZBURMiYXEHFDKBkaGxI0JSYsHRFSQzcuE0kvAmQ4KyFiU1VKLx/8QAGwEBAAIDAQEAAAAAAAAAAAAAAAEFAgQGAwf/xAAsEQEAAgIBAwMDAwUBAQAAAAAAAQIDBBEFITESE0EUIlEGMoEVIzRhccEz/9oADAMBAAIRAxEAPwD39CEIBCEIBCEIBCEIBCEIBCEIBCEIBCEIBCEIBCEIBCEIBCEIBCEIBCEIBCEIBCEIBCEIBCEIBCEIBCEIBCEIBCEIBCEIBCEIBCEIBCEIBCEIBCEIBCEIBCEIBCEIBCEIBCEIBCEIBCEIBCEIBCEIBCEIBCEIBCEIBCEIBCEIBCEIBCEIBCEIBCEIBCRF05CoSXHVF1HIVCbdKgVCEKQIQhAIQhAIQhAIQhAIQhAIQhAIQhAIQhAIQhAIQhAIQhAIQhAIQhAIQhAIQhAIQhAIQhAIQhAIQhAIQhAIQhAIQhAIQhAIQhAIQo3yBm+/RA9Ch7YI7YeKCdF1XNQAedkrqhjWlxOixteKxzJEcpi4BRvnjYLlwXMYzxfSYeTEHZ5/wNO3meS4XEOKMQri683YxX9mM2+JWjbatPPojsstfpuXL3ntD06sx6hox9rURtPQnX4LHl45w5ps10j/AO2Mrzuno67EHB9PTSTX0zDb4rUi4SxWS3aCOLzde3wC0su1WJ5vfhvR0/Vx9r25l0549pr6RTf7R+6kh48oXf1O1Z5suua/+GYh/wDkQ/AqGXg7FGAlkkL/AABIJXjG5i57ZGcaulPbl39JxZhtU4NbVRgnk42PzWxDVwy6NeL9F4rU4JidID2tE/IPvMNwPgoqHHq+geRT1JsD7DtQPMLax57881tzDG3R6ZI5w2e7BwKW4XneDcfMlc2OutE/bPe7T7+XvXaxYhHOxrmEEOFwQbrbw7lbz6b9pU+xqZME8XhfuEt1UFQy+6d6yBzW81llCresi+6na4OaCNkDkIQgEIQgEIQgEIQgEIQgEIQgEIQgEIQgEIQgEIQgEIQgEIQgEIQgEIQgEIQgEIQgEITO0b1QPQmF3imGRBMhRds0DVSBwI0KBUIQgEIQgEIQga5wa0k7BY76rO/Nm32WjXOy0M7hyYSuSFXp7WqDc7cfjQagfjWMKv8AMnioLyALrC94pX1WnsmI5nhpOqG5SS/YXXC8Q8Zl73UtBIAzZ0t/a8B+6zuMOKHue7C6OSzW/wBZ45n8KyOG8Amx2pMr8zaRp77x949B+/JUextRMTkyTxWPh0mloUw4/fzp8Ooa7Gakx0kd7e1I7Ye9dvhnClDRND6hoqZxu5+w8gtijpKfD6VsVM1scTRoALf/ANXL4/x3SYc99NQ2qKgaEg91p8T+gVFk3c+1b0YY4gvmzbV/Rijs64COFl+6xo91lQqOIcJpj9rXRB3QOBK8jxDiDEcScXVNW/IfuN7rfgo6XCsQrTemop5R1axZf03iPVmu2P6P6azbNbh7mx4e0OadHahZ0+P4XBVPpZquOOdpALHGx2vorUGZlLG0gg5QCCvL+MMJxCTiCrqI6Gd9O8tIkay4PdA5Ku1cNMuSa2nhXauvjzZPTeeIeoxTw1DA6ORj2kaFpBCzsU4dw/Ehd9O1kvKVhylePUtdV0EodTTywvHJriPiP8LscF9Ib2vbDije7f8Arsbt5j9lu5NHNg+/Bblv5Ol58Ee5inmIUOIOGq7BSZ2HtqbfOwat8x+qh4f4tq8FmEUhMtGfaYT7PiF6iyaCupQ+NzJI3i9wbjXxXnvFXCBp2vrcNZ3L3khYNvEfsvbV6j7k+1l7T+WeDapsR7O1Hf8AL0WixWnrqVlTTyB7H7Eaq36w38XyXifDfEUuC1wzEupZHASs6eI/5qvVfW43RMmY8SRvaCHDbULpNPZtE+1knn8T+VL1Lp1tW/Mftlr+sNturdBVZpTGTvqFzRrbjcgK9g85lxOIA6a/RWirdTdCQJUAhCEAhCEAhCa5waNUDkKMStPIpc4KB6EgdpqgG6BUIQgEIQgEIQgEIQgEIQgEIQgEIQgEIQgEIQgEIQghqJRGzzVTtdd7KHFZuznjbfQgqkKi33roNJ046hRme/NZ7p273TDUAbFBoGbTdTUVX9r2ROjtlivqdDd3zSQ1WWqhIP32oOuQhCAQhCAQhCBkrBJE5h9lwsfJebVWejrJoJRZ0biDfpyPvuvTFzPE+APxCP1qkA9bjGrTp2g6eaDl2VQzaEKHiHGjgmB9qwj1qpu2IX2HX3XVSgMk+JspHsLXg99rhYttqbrjeMMXdiOPTsZ/QpvsogDyG595+iqd7LN7xhj/ALK46Np/UZuZ8QiwjDp8ZxOOlicbucXSvPIbkr2OhoYKCnZDTtEcTBYAf83XOcB4MKHB/W3s+3qu+SRs37v7o45x1+F4eKOmky1FT3SRu1uxP6LlN3Lfb2IwU8LTayX2tj2cfjwx+L+MnTyS4dh0hEbe7LK373gD0XMYPglZjk5ZTi7f+5I7Zvn4+CbgeDy45iLaaPusFnSv5Nb/AM2XsuGYfS4VQtpaSPJGzbqfErZ2NjHo44x44+6W5sbGPp+L2cUfd8yycG4Mw3C2skljFROPvyN28hsuhLWMbZrWsaOQXI8RceQYY99JQtZUVTbhxPssPj1PgvPqviPFsQnDqiskLSfYacoHwWlTR2tr+5kniGhTR2drnJeeP+vcgLDlZNu3W1vFR0dzRw317o+i8q4oxOsoeLa11NVSx5XN9l5/COS0dXTnPktSJ8NXV1bbGScdZ7w9FxPh3DMWjcKmmYZCNJG6OHvXnHEHCNZghM8QNRTNPtgXc3z/AHWtgXpBex7YcWylp07dotbxcOniF6CHQ11JdpbJE9uh3BBW9XJtaN4rk71bdcu10/JxeOzx/h3iipwSpAc4yUbjZ8XT8w6H5FesU9VDX0jKiFzXxStu3mCF5rxjw0MHqBU0zT6pIdR+B3TyU3AuOOpa7+GyyfYzH7PNsHdPf9VtbmGmzi+ow+Y/Db29fHsYfqcPn5VeNOH/AOFVoq6dlqWZ2w+4/wDYrR4GxoSwvweoebkZqck7dR+vxXa4vh0WK4ZPSSi7ZGEDwPJeLNfUYTimcdyaml1F+Y5L36fszsYuJ/dU15je1pw3/dHh6pLUFr3sdcOabELp+EqVxifXSNIEndjvzHVZGG4SziCSmxHtQ2lkjD3Rt9px6fuu6hiZFG2NjQ1jRZoHILq9XN7uOLOOyUmlprPwkCVCFsvMIQhAIQhA1zgxpcdgs19Z2jj0B0T8Yn7Gi0Or3BqxY6iwtdBsCosntqh1WSKi/NOE2u4Qavba3upYqgZrErI7c23S9vYXzIN+6VRxuzRtd1AKkQCEIQCEIQCEIQCEIQCEIQCEIQCEIQCEJLhAqDskukzhBicQtLGwzjYHKfeuf9aPIrtKynZXUcsDtnC1+hXnNayagq5KeoaQ9vPk4dQg0HVTrclGap1+SyPWRv8AqmOqhf8Ayg131TrclJhrn1WJ08XV4J8hqsL1oc9B5rtOEsKkZCcQqGZXSNtEDuG9feg6vcISIQKhIhAqEiCQBcnZAE2FybLJxHFmU7XMhaHv2udkmIYgGgsYdOZXNz1rC8tDrnqUFLFJHUtHiGLzlrphEbPFhr0+i8kwujOJ4zTUziSZpAD/AG31/Vek8bT5eEnNvl7aYMv4Xv8AouO4GNO3iNktRIyOOJjnAucBroB+q5rNaecmSHZdIpOPRvkjy9gY1kMLWsGVrW2AC8R4ixZ+KY5UzuddjXZY/Bo2XqmNY9RQ4LVvhqoS9sTsobIL3svIMLp/XMWpYDr2kzQfG51VR0rFbH68147s+kY5p689o8PV+B8IGG4I2WRv29QA9xI2B2HuCg444kdhNE2ipXWqpxuN2N2vbryXUxtEMLGtsA1o0XiXEde7Esfq6gnTOWN8GjQLX0aRubdsl+8Q8On4frNqb37xHdmFxc4k8zc6pzD9o3zCYnR/1G+a6m0RFZ4ddasRjmI/D6Bozaji/sH0XjfGZI4trh+Zv/qF7HS/6SP+wfQLxzjU/wDV1f8A3N/9QuX6R/k3cn0b/Kn/AIwtwu24F4kfR1X8NqX3glNoi46MceXkSuHJ1Q2R7Hh7DZzdQehXQbWvXPjmlvl0m5q12MU0l71idFDidBNSygFsjSL9On7+5eGVMU+GYi+J5LZoJNHDqDv+q9swStGIYJSVJ9p8YJ8+a829INH6vxIJtcs8YcdeY0P6Kh6TeaZb69vDnekXmua2vbxL0jBq7+J4PS1n3pGXcB+Ln815xx/hwpOIPWGNAZUszG2xcDY/Ky6D0fYnBFgclPUVDIyyU5Q94GhAVf0iT0lVQ0b4ZopHslIOV4JsR/gLLVw3192Y47Sx1a21930xHbx/DR9G+JzfwOSBslnU0mml7tOtj816VRV7agNa7uyHlyPkvGPRxUPZX4hT30dCHDzB/wAru6XEe8L91w5hdT06fTe9FN1vF7e1Z3SVZlFiQla1smhP3uq01bQqAhIjmgVCEIMTiW7cM7QfckBPkuWjqLgd7Vd3W0raujlp3DSRpF+nivMah0tHVSU87S2SN2V3LyPkUGwKj3p4qFhNqhycniq/Mfig3RUaJwmLyGA6uNgsL1sX3+a3eGaR9dW+suB7CHrs4oOygbkgY07hoClSIJAFygVCZnBOhTroFQkvZAdcoFQhCAQhCAQhCAQkQgW6a92Vt0qqVcuVzWjpdBL2t9ym5x+JVBILJe18vigtF4HMpjpNdCqxmULprFBa7YscXA6qHE8Ko8cpWiVtnt9iUbsP/OSqvn6D5qJlVIYZYGktzncchzQcFiGH1lHVPhuyYNcR2jNiqDoasusYSPFdrPSM7S/hzCh9VaEFHh2ihhqfWa2ITuBu1hOg93NejUlbBVR/Z6Ebt5rjYoww+CY7E34dWxOYct+V90HfqKoqI6WLtJTYXAHmVl0vENPOwZhld0upauqoq6lfA852PFiL2t/lBdZW08gBErdeV1MHBwuCCFxTMGmhe7s8SlDL90OaCfer8Rq6cZmTl1hrdB017C6xcUxeOG8bXaDe3NUqjFqh8Ra4202GiwGUtfjFQfU4w5gNjI42Y3wv+gQSVmJPmPZxMc5zyA1rRcuJ2Cr4vgdVhuFw4hPUEzOla10LR3Wg+O99F1WDcOQYYe1mk7eqItntYNvuGhVuNXj+FRwuBzPkB06Af5UT4Hn/ABs90nCVC5x9qfX5rztovsOXReicVtMvBMLrf0agX8Ab/usX0evjHEjo5mgh8LgAeoIP7rmZv7ePJaY8TLu+k5oxdOm/HPDlXN0vY/BbPCLc3FOH6A/aH6L1HiXDYpuGq9kcbA7siRYW1Gv6LyTAKoUmPUNQSA1szbnoDofqvDBtRtYLzWOGzi3Pq9bJxHEw9yqb+qyFu+QkfBeAvcXSvcTqXG6+gzaWPXYheEYvRmhxirp3DVkrvhfRaHQpiJtT5aXQZj3LV+eFG6Vh+0b5hNshn9VvmF0dp+2XT5P2S+g6M3oov7APkvG+NdeLq8/mb/6hexUR/kov7B9F47xrpxdX+bf/AFC5fpH+TdyfRf8ALn/jnyU0Akp9tE4N5eK6m08OtmeI5ewcCgnhOl8C8DyzFcx6TdK+g69m76hdxwxRGg4dooHNyvEQc4dCdV596R6ts2PRwC32Mfe95/YLldH7t+01cdoz69/mv5lxwGY91pPz0Q5hbqWkDnovSPRtQsdh1VPJGDmksCRyA/yn+kZkUGEwMaxoL5foFbf1Cv1XsxC2nqfOz7Pp57+WH6Ohm4ke07ugdf4hegYrw1VYc01eHPfPADmdE/VzBzIP3h4clwfo0aBjlTUH2YoP1H7L3Vha9jXDYgEK20f/ALW/hzP6hmJ2nA4XirTYOOvQrssPrmysDHOv0Ko4lwtQYhI6ZmenncbmSE+0fEFZ9JQzYZJJDLUibKRZzRbTxCt1C666ryVjIqkQnfLmPks2OpkLQWPI8Vn4iZJJo5w60rdA4feF9QUHVhwcARqClWNhlaXvyOfcEaX5FXKvE6ekFnSAvto1u6C24hoJJsBzK5PiWDC8TiOYubVMFmSsbe3n1CgxHiF0zst8rOTQVXJMrQTpcckHGSunppXRvbcg7gaFDamQmwBuuplo43k5mjXwSMw+MO0AHuQM4e4cqMXtPUHsaW9rj2n23A6efwXolLTQ0kDYIGBkbRYNC5nBppKJ5aLujPtAn5rq2OD2hzToRogUkNBJ2We+oMjrg6dEuLVHY04YDq829yy45roNZklhupRJfms1s3gp2SgnUoLod4pcwB3VUPHVKXjqguteCE5U4JAZA2+6thAqEIQCEIQIhIhAqx8RkyVdvyrXWLj8ZY2OoF7DuuQV+38khnHO6zO3vzF0nblBouqW8joon1TeTlnuqD0UD6rX2UF99Vbmm09UTVHXkVlvqjexan0s2sszrBrdEFqrrMs2W4vZNZOHjxXK1lZNNW6Xa0beK1qKoJaAd0GwCqOIYXWYpNGKGPtJY/aBcBYKy2QaclpYJMBizAL99rm/L/CDLp+FsftqaeLTnJf6BJWYbjmDs9YlyTQt9p0N3FviRa9vFegXSHvNsUHHUeI+s04yOu8Da+6hmxttK8sqGujJ5OFlPX8I1MdUZ8IqIo2v9uGUkAf2kXsPBVpMOxN1qTEKB04JsyWM58h8T08CgkpJoMYqWQQv0ebOt+Hn8l2MUUcMYijaGRt0a0DQAKph2F0uFwiOlia38Trd4+ZV1A4b2XJcYPzVEEd9Ay/xP+F1gdYriuJ5e0xWxscjAEGBX0/r/C2JUbQS5re1YLbkaj6Lzzh6sFDxBR1DnZWdpYnwOhXplDO2KsaHew/uO8ivMOIKB+E47U0pBaGuzMdbdp1H/PBc/s4prmvjnxbvDrOg5YyYr68vcnMbPDZ1i1wsW9brwrEqJ2G4rUUr7gxyHKTzF9PkvWuEcXZi+Awvv9rF3JRzuFz3pDwF0jGYtAwZoxlmHhfQ/ouc6bedfYtgyeJenTcv0+zOK/iezquFcUGLYBBNf7Rrckn9w0/55rlfSFgLyW4rTsuWgNnDRy5O/Rc9wfxD/A8RyTOIpJjaS2lj1XsDTFWU4ILZInjlsQozVvobU5Y/bLyzUydP2vXXx/4+fcpHJDG/at813nEnAc8Uz6nCW9pC7vGA7s626+S4wwSxVAZIxzXB1i1wsR7l0GLZx5sfNZ+HS4d7FnxTas/Hh7tRj+Ui/sH0Xj/Gw/6ur78nNt/tC9jpNKOI/kG/kvH+NW/9XV2huXN5fkCoek9tm8ue6RaI2p5c7a66LhDAH41i7DIz+Vhs+QnYnk1OwLhDEcWljkdGYaa93OkFiR4D/gXq2HYVT4VRMp6eMMa0anck8yT1Vj1HqNaVmlJ5mVl1TqlaVnFjnvKxNKympnyudlYwXJ6AbrwfF8QdimL1NWQSZXnKN9NgPgF3HH3ErHxnCaOW5P8AXcDoB+H381znB2BHF8ZY+RpNNTkSPJ1ueQ/Va/TsX02K2xk7TLV6bhjWw22cnbnw9K4Vw44Xw7SwOGWRzA93gTrb3be5cT6SK4VGLQUbXaQML3a83f4C9Iqp4qOikmleGRxtLiegC8Or6qXFcUnq3XEk8lwBrYch7hovDpUTmz22LfDx6Xi93PbPbxHMu24EphBgNdVu07Z4jb4/8uvYMOf2mH0zr7xt+i85gpf4VgtDhwFnMjzv/uO/1K7rAZM+CwAfcBbfyJXXdOpzWcn5lz3U8/vbFrNfTmuMxSWcUdTILtmjlN/j+xXXhxCyK3BRXVmeSf8AlzYviy3LiNN+QVkr3P4fi4cRA85ZL9dCrNTOHvjBNyXWspa3hFpObD5Gxi9xHKSQPI7qvScLYjHPnfUwA7Zi5z7eQ0QE1UKVpeHZbLmqzF+0qLszuJP3Rdd7Bw3RRkOqb1bxzl2v4NGn1WpFBHC0NjjZGB+BuX6IPKGUeJ4pNanpJy0amRzS1oHmV07LZGgHkupxWUxYXUPN7ZLfEgLkWyWFr7IJHWGpKjNQxjkObI4EtjeR1DSVi4nUvg+44HxFkHV0MrH7dNlv4fMS3snHyXA4FiHasaTvey66mmDXtcOSBnEkpZNTC9hlcfmFlRVDhbvLT4qjc+hhqmaiN1jbof8ANlzEdSABZyDfiqCdyp2T6+2sJlWLbhTsqRdBuNnP4kpnH4lkioadbp5nH4kGvSzXq2DMtoLAwVvbSvmtcM7oPmt7ZAqEl0XQKhJdCAQhCAUVTAypp3wyey8WKlQg88r4psPq3Qyg6eybaEdbqu6qIG/zXoGIYfTYhTmKoZcXuCN2nqF5/jeC1GEygteJoH3yuAsQehQQOqtPa+arvqrH2lRfJJ+A/BFNDLUzhhuxp3cQguwumrKhsEDXPkdyHLxJ5LXq6QUtOyn1OhdIeq2sHoaOhom+rxgOeAXyE95x8f2CStpGThzi7Kd77oOHmpwJb2G/VdDhXDlbVNbIWiCI7F+59y2MF4ehjnFVVNbI4H7MHUDx811FwUGHDwvSgfaTSv620VinwKkp6mOojModGbi71qAiyQnRAh05pLprn2URlLXWIuEE90ml731TM4O2yQuQPJ+KbmTc19U3MEEuZcFjM3a4nUvJ3eQu3zgbnReeV0okqJHDZzyQgz6kjITfY30Rx1w/PU4LS4nlDqmOIdvlFszSASfcU5kZqKiKEC5fI1tutyvRqiCOandE5oc0i1nbHS37qv3sE3r66eat3R2ba2WMkPCeE8f/AIFigMpPq0vdk8NdD7v1XsBENfTlpAkhkba3IgheQ8XcOSYHijnRMcaSQkx6ez+Un/lx5LY4M4u9ULMPrngQk2jkJ9knl5dOi5jqOn71fqMX7nU72CNmn1WHyzuJ+F5cFq3SRNc6ie49m63sflJ+it8McWT4MBTVF5qS9wObPLr5L0+eGCspjFM1ssMg2OoK4DHOBJ6RzpsLvNEf+yT3h5HmsNfdxbGP2dmO7zwbuPPT2dmP5d5QYjS4nF2lLMx4I2BvbzCbV4TQ15vVU0Uh5Et1HvXjcdTVYfUHs3zU87NxctcPMLbpePMXprNleyobtd7dflZYZOl3p92C3Z45OlZK/fhnmHq4YGsDGizQLAKi7CsPNa+sdSROqXkF0jmgnQWG6twS9rBHIfvNBt5rgOJ+NsSw3GKnDqVkLRHa0hF3atB8uaq9bBmzXtSk92hrYcue80p5d4+WGCJ0ssrI2N1cXECy4HiXj0PjkpMJdobtdOOQ/L+64muxbEcWfesqJJtdGk6DyC1sE4MxPGHtfIw0tNfV8gs63gOauMXTsOr/AHM9u8LnF07Brffs2if9MrDsJrMarRBTsc55N3POoaOpXsOCYPBguHMpoRsO84jVx6lS4RgVDglKIqSMNG7nHdx6krA4w4tjwmN1JRva+te0jwjvzPj0C0c+zffyezij7WtsbWTeyRixR2YvH/EOYjCaZ99bzFp255f3WTwVg/rmJOxGdpFLRjOXHbPuB+vvCw8OoKrG8SZTw5pJZHd5xO3Uk8l65U4KzCOEoqemuAx7TJbQu6k++2ivdfXjHSMGP+Xtu7FOn60YKfunyz5Kj1iZ034ySB0C7DheX/6dJHf2H/VcLE4i3kuu4VnBbPHoNA5dNhpGOkVj4cdMzMupzaJLqIvARn1XqhLmSh2qjBuEZtUE10ZlGCkc9rGFzjoEFbFqeSrojTxuDXPc25Oul7/slosMpaZgLWB7hpmeLn/CQSZnElWWOteyCwAALDTyTJIY5mlsjGPB3Dmg/VAelDroMSo4WoM7paRopZDqQwd0nrbko4YnwjspBaRu/j4roSdFXqYmyMzWGZu37IK8MLK7DpIJhmY4Fnu2Xn2J0k+D1roKlt2k3jkGz2/v4Lu4KqWGIRsgbp1dqqeI4hSVTHUeJU4Adtm016tPXyQcVHUjkVZjqfFZtfQvpKt8VM500IPdcd7dD4qKNtVf+m74IN0VZGl1PTGWsnEELS97uQ5DmSqOD4PWYrUlv9GNvtvcOXgOq9CwzCaXC4ckDbuPtPdq4oJsPpWUdK2FmttXG1ru5lWikGiUlAiEIQCEIQB2TboSE2UILdF026S6B9+iw8ZZ207G7ta29vetnMsiuN68j8oQYM+HgkZW/AKEUeQ7WPkuhawEKpWNa1pceXNBTglkiBa1xAvsr9O/1mVsbje+9uizWSMkGh0VzDHxNrJAybM8Cxj5tQdCwhtgOSk7QqkJhvmTxKDs7VBa7QpvaFQiRw6JjpOpQTOeoHyaprpgBuq0kxN9kFyCUuDmk6tT3OF1mUszjVZeRBV0uQSZrFNdJqoi/VROeeqCYyGx8iuDczNrzXX1E/ZQPfflZc/HRlzbkWQQYNDmxuncRdrLv16gafOy7ETW0uuao2Gnqg4iwPVaZnbvdOEs/iL1Wd7KWtZnp6hhabbhwOhC8s4h4cqsDnLgDLSO1jmAuLePj8l6DjVSyasiaScrR8CrdK5k1O6mqGNmp3CzmOFwVU7OpNZnJi/mFr07qV9W3E96/hwnDnG1ThETaaoBqKUaNvq5nW3UeC9MwvGaDFoBJS1TH9Wg6t8wVwWN8Bkl1Rg7mvaTc07jYt6WP7rkHtrcMqrOE9NO0+LXKh2NHFs94+2XQW19Xej1YJ4l7bX4PQYmz+ZpYpb/AHnN73xXPS+jrC3vzQzVEXMAODh81yuH8eYvSACZzKhlvv6O+IW9D6TqO1p6KVrurCCtD6Tew9qW5hrfQ7+LtTmY/wBO6jj7OJsd7hrct+tlzOKcDUGLYtNX1E8+aQg5GWAFgBvbwVIekzCecFUP/Afuh3pKw0tzRU9Q89HWb+q8MWpuYrTanmXhTT3cVvVWsxLcw/hbCcNcHwUjTIPvv7zvmtGaqp6KJ81RMyNjRqXEABec4h6RMQnDmUcEUIP3nd4/DZclV19diUuaqqJahxNhdxIHuC2qdLz5p52Ldm1j6XsZZ9We3EOz4j9IJkY6mwkEAmxmI+gXEUWHV+OYh2VMx00z+85xOgHUnot/BeB8QxAtnqx6pS3BcZBZ59x/Vdh/I4FTmhwuNrL+1Lu4+/8AVXGDXpT+3rxzP5e2be1dCnowd7NPhbhmm4epLECSqd/UlItc9B4BbOIkT4bUREA3YT79wsymxLPGOtuakmrQYnNvq4WHir3V1YwxzPe0uRz7F895veXOQwgtB11XQ8Ojs6ifxaPqVVho7NANh0CtUv8AJ1Ga+jhYrbeDos5Tg9UmS5he6ma4qRazXTw5VQ5Sh6CYOVSultkZ11Pkpg5ZOKT5KyIcsu/xQW2SklWmSGyyI52733VyOYcig0Q9PDiqIqBfdPFQOpQXS8kJpfYKr246prphY3KCrU1TIJjnNr6qjWzxVcLGZA7K7MHEXt5fFZPEpq6vEoIKKNz3dkXFwGjRfUlWGZYIWxj7o36oIzSXd1upo6EnYKSllEkuTxWxExttByQJg7exqSwCwePmt69llUwy1cY63+i0xsgW6UFNtdLbVA5CTmlQCEIQRaoSlJdQgE2CS4TXHRMzIJLrn8al7LEGPF8pby81tl4AJJWFil5yTpbZvkguxWc0Ea3Cjq4c8Dxa5sVHhkwdThp9pndVt5Frnbmg4ukqCH5HaEEg38FuUcrOycQxvaB3ecBq4W0+a5+cBuIT5fx3VyKodGTY7jVB0LKgDcKUTAjTRY0VTdu6nbUdUGn2xt7SjdP4qgai4UbqjzQXnz+KrSVO/eKqPqdOaqS1PdKDWw+QvrSb91rdfetUuB2WNhTC2lMrhrIbjyV8OCCYvUTnEpC5Nvqgz8U7UwERe14rJixlre7MC140IK6F0Ye7WyqVGF01SD2sId480GY/FoXNtmF7aJ8T3yNB1F1OzAaGN2ZsQBV5lKxoADALIliVeHirbZ17jmqkNJidL3YuzlbyJJuAup9WZ0S+rM6IMCjpsSNUJZ3NjA5M1KTinEMMocLBxKnjqZX3EURtmJ635DxW7VzwYfRS1NQ4NijaXOPkvEMZxeoxrEZayYluY2jjvoxnJqrN/HimO8d3QdD0L7OX1T2rHlDJ2Ur3Pa0RNJuI23sPJRFuvgnxHSx5Jr3AnRVsw+jYqRWOEgY3JqRdQgWclCdcEJD0iOFzDn0XrrBiDn+rE2cWGxHmvW8MwXCKCBs2H0sRL23bNbNf3nVeKlvULuvR/wAQObU/wWpdeOS7oHE7Otq34bL1w4q5LcXcv+oNPLOOcuKfHmHS1eG4jUTF/r78vJmQWb5BMp8EMTxJK58kn4jp8l1HZkjqmmIq7pjrSPTWOHATMz5Yopy0+yfgqdX28BD2Mc+xuAAuldCTtuouwvoW3XqxcyMamPdFLMXW2DVcom1dS9s0zXRtb7LXblbjadg1ygKTswBsgIzoFZa/RVwE8FSLTXhODrqqHeKcH25oLOaxWTjt2iGduwOUq/nPVRVbGVNK+GSwzDQ9Cgx4akWCuR1AuNd1zzJZIJHQykZmGxVtk40Qb7Z9OSkEyxY6g5d1KKg9UGt22iY+ezTdZpqDb2lJTZqqZrAbDmbILdZOYMMZa7XTO18lgVM5a0mxWrj8tn08Y9nL9CsCpLjdreiCfBantK57CTca6rsIR9Fw2DROOLtLb6g3su6hblAB3QTxD+aj8AVdDgFm9qY6lh5bFXgUE2ZGbVRtKffXZBICgbpoTxugWyEIQRFMJsnOTCVDExxTSUpUbkEc0mWNxWVVOGTUrSqQ408jW+3lu1c0+qdIL3+SB9LVdhPbk479FuPPaQGx3GhXLPGY3UsvEjaWNtOWOaWC2bqgoVMbmVsoINw7mpoWmRkjvwgbeasspTizmTRSND3Dv3HwV1mE1FNTOaCyQk3Jbp7kGQHllt08VLD96x81pU+GvfeSZuVvQ7lVMRwsEZqfuuGuXqgiFQ22jkx1QLHvD4rNeJ4zZ8ZB8lE58lvZd8EF6WoFjqloYPXZ2l5Ihb7XiVXoaQ1Up7VzmtFu7zcujgp2xNDWAABBZY6zA0bAclIDqmMapQNUAQjKnAJ4YXEAboIw1LkPRc7xfxbFwr2ELqYz1c4uxhNmht9yf0Vjhriuj4jhIAENS0XfCTc+7qF5+7WLemZbcaWacXvcfas43i1PgeHOq6omwIaxgtd7jsFR4S4mZxPTVMgp+xkgeGuaHZrgg2PyXMelaR7ZcMh2aQ99r7nQJfRIWiTF4r949m4Dw1H1XhOafe9K0/p+OvTfqPl6OW6bJMl1MWapcvdW2oJns8/9KFc6mwSno2n/AFMvfF/utF/rZeVBy9B9Lmb13DAduzkt8QvO2gqo25mbvo36eiK60cfKUOHK6cHXUF7Gye0rUmHRVslJskzJhemZrrGIZetae4GIEHW6bBVPo6qGpjNnxPa8EeBuoA62nJRvdcFZ4+Yt2a+xEXxzWfl9I0cwrKKCpAsJY2vA8xdTFl9lm8KEv4Swkuvf1WO9/Ja+VX9f2w+RZ4iMto/2gyEnZcFxzxViGA4zR0lGWRxvi7V5MYdm71gNfJeiFvJeSelnL/G8MH/c9Xdc+GbT9V57FprTmFh0fHXJsVreOYd5w3jUXEGENrA0MkByysvfK79ua1XgNaSSABuSvPfRfVRspsTjkkDQMr9TYcxf6Kjxjxn/ABR5w7DZSKMf1ZW/909B+X6rzjPEY4tPlt5OkZMm9bBjjtz5/EPTo3MlYHxPZIw/eYbj4p1l4xwhj1RgmPU8LMzqSoeI5Yb6C50I6WXs0U1NPE1zXHtDuCs8OaMscw0upaFtLL7c9/wRF9U+yYRqthXGSS5Ba4WZJiMbi5ufY2tdXpmXGywazBDNL2kcz4yd8psiUFcYp3FwdllH3gfqqLKtzHZXmx81ZdgEhuJauVw520U8WDwwsLWx5rm5LtSUEUdWABqphVtAuTopmYIx7QRdqniwONrgXknXmUEVKJqyS0TXFl7F9tAukpYWU0YjbqeZ6lQ08TY2gNFrCwtyVvJfVp15IMjHmPJpnhpI1bfx3VOHBqyo7zmCJh5vXRC97O1Pkn9s2M3J16lBXw/C4MLYTmLnvNy930Hgn1eI09Ky5kFzyAuVm1+LukPZRAWGmZZjcxeXlxLjzKDapqp1RKXP7reQW9TyB0Tdb+K5KOXs26brp6IPbRxl+hIugugp/PRQg6J4KCUKQbqJpUgQOQhCMUZCjcFK4KN2yhCFyjcpHKNyBhF+dj1XN4lSGmqg9t+xk1F+R6LpCVTxGIT0jhcaa7IOaddUqqCOVwLmguHUK+4G1uiqyboNnh6aJrXQmzXcvFbb3t3vZchhgIxEPJIbG0k26rSrMWZGSL6dUGpLM02Fwqr7G+qwI8bjmqhCzO5x2yi6145czb3+SAdTsdu26T1WMj2bFTAiycHAIKZoSCHNOqtRse0Wc3bmpmPap22duEETWp4anlljoiyBA3RRzSGIA+8qeyyq2pyvkFzobIPPvSjiTPUqSnfZ875S9uuzQLH43C4mmq54zHPTSvinYblzDlIPW4W36Q6CZ9fSYg6QFj7wht/Zt3gffquXicWAtBVVtzMZOzv+gUi2rET3ieWti+PV+N+r+vyCR9M0sa+1i4HmfHRdP6KHu/8Ak1U0Huml7w/8hb9Vwg9leh+h+AfxXE5ju2KNnjYkn9Fjr2m2XmXp1nHTDo2pSOIeslqACdFJuNkAWVu+ed/l5z6W6AyYNRV7G5vVpyJD0Dh9LgfFeVxhuQG97r6OxbDocWwupoKgfZVEZYT08V86VdDVYRitThlczJPTvsb7OFtCOosq/cxd4tDsugbseicU+f8AxE9o3UN7KZ+iiIvqtCYdTTLEml10l7J1gonP1KiIZzlg+6WGGSqqYqeJpc+Z4jaBvcmyhza8l6B6LOHH4jjBxmZn8vROtEXbPl6+4L3xY/VbhXdR3Iw4LWl7DRUoo6KGlabthY2Me4WUpBungWRdXPHHZ8zvabWmZMsT5ryD0vQvZj+GVFvs307mjXmHa/IhexLzb0w0jX4Jh9SBd8dSWi29nN1+gXjsRzjlZ9HyTj26PMI5ZexfCyR7WSAZ2tOjhe+qdG3IMqibdpG4KkMthruqTmfD6fWtacW+ZRyy2eXMJDgRY+IXr/DWKOq6KCeU2kc0FzfGy8ipKWXEK+Klhtmlda55DmV6nRUjKEMZFoGtDfcFY6MT3cb+qMmOZrEeYdvG9srbtISkBU8KJ7M5joTzWu2GMnkrFyLPcwu0AugUr3HULT7Jg5BKQAEGaaFgOoPuSeqNB5/FXXOA5qB8rG+aCLsWt2JSEJHTtUZlvyQPe8RtvvrsqrMSjdMWtkBPQJ7gJTkN7HfVZbeGhHUZ6WrcxhNy2QZre9BuiviY3vOAuOaxcRxB7pBG1rmMcLgkbhX4MIgjlEkr3zuAsA/2R7ufvVbiBg/l5AAN2fqP1QZsdj8VYYFXi2VyMd1Bbw+j9ZqQTfs47OIHM8gulB5LOwqNsdLm0u46rQQSjZPAUTVK3RBI3kpWpjE9qByEIRiDqonhSprwoQqvFlC4qxIqz+aCMuuonjM0t6ghKTZM7QdUHOStLXFp+6bKpICStKtaBM+xFiSVmyGwvzQXcEY1xqJHC97Nty5qWfAqCpkLnskFzq0SED4LMpaiSFj2NdYOKvRVr2HV4N9wUF+koKagblpYWRjmRqT71E9gZK4NOl9AVNFUCVgI0unGPNcoIQ6yCdU/syDso3gjVBWnqzTvu5wDFapcQjkFw4LKrm5txzWVGH082eIka7ckHeskD23Fj5J1lz9DiLywF7S3W1+RWwK2MsuXDTdBYzZQsDEc3avcdMyuzYlBGPaHxWLV4mKmQRwxvledmxjMfkg5vi/D5cSwdjYGh0kD+0y31cLEEDxXnBjtcWII3BFiPcvaYsBxOssZI2U7b2+0dr8AlrPRzhde1zqmaYVThYTRgNsfEfe961NjB655hf8ASus/SR6Mkfb+Xi0WXMQ7Y7Lf4Xx5/DGLCsEb5YJBknjbva9wR4jl1T+KuC8R4YAqJJWVVE52UTsblLSdg4fqFgxP7RrRs8C3mFX2i2K3Ls8eTB1HXmPMS+jcKxeixmiZV0U7JI3cgdR4Ecj4K/ZfOOF4niOBVRqsPmdE/Zwtdrh0I2K7Om9LeIxNaKrC4JiNzG8tJ8barfx7lJj7nJbf6dz0tM4Y5q9aLbjVcdx3wTHxPSMnpnNhxKBp7ORxs17d8rvDoeRWVH6YMPc37XDKpp/I5pTx6YMFv/oa/wCDf3XrOXHaOOWjj6fvYL+utJeO1bazDKuWiroXxVERs9jxYj9x4quZ/wA267vjbjSg4sgbDBg2WRg7lVMbSRj8uXl4E2XnroJBfmFoZK1iezqdXLnnHzkrxKY1F22vomZrnRQBkm+UqxSx/wAwx08RliaQXxB2XOOl+Sw9MNicuTjtE8t/hPhOt4rxIQwZo6WMjt6gjRgPIdXEcl9D4ThdLg+HQ0NHEI4IWhrWj6nqfFeZYX6VMHw3D4qWnwKop4oxZsUbm5Qrp9MFLlJjwioJ5ZpWhbuK2PHHlzW7i3tq/enZ6WRZJbmvKpvS7VvNocJp2g7OkqDp7gFk1fpJx+qFmzU9Kw6WiZcj3lZTt44+Wvh6BuZZ8cPVsa4gw7Aabt66drR9xg1c89AF4xxTxXU8TVTMw7KjhcTFFuT+YnmVi1U8lXM6eonknldqXyOuSoFp5tmb9odT03oOPUn3Mk82GbLqSlpKKtxauZSUVO+eZ50YwbeJPILa4X4Sq+K6y7XOhoYzaWe19fwjxXteA8N4Xw5TGHDqZrHOFnyO7z3nqT+myYNeb958MOqdbrr/ANvH3s5HAfR07C4u2krGeuSNs8hlwwdBrt481uM4WePar9eVov8AK6Ug31N0nNWlaRWOIcLn2Mme/rvPdz38JxKlP2FVFIzo4ZSf0THYhX0jwKqB7APvZbg+8LpDZMeAQQQCDvdZvHlnU+Mxy2u4XPinz4vFGLdpqeSc6gpZHXdTx+Ybb6LMx2NjI4I42taLk7dLIyQ1XEDRpGxziOeVU2YtVVDrZbDyVXsr3BWjRwNFtEFun7R4u65KttY/mE6KIC1rK22PRBWjjLX3KmGmqkczTQLOqaoxaE2BQXgdVlY9Mzs4YfvB2Y+G/wC6rTVZc42dp5qhVSGS13XICCSLVX2DuhZ9ObgLShAcWC/NB0VM3JTxtvs0KcEqs14GlwpGvugstKmbqqzCrLNigmAUjQmNTwiJKhCEQEjhon800hQhWkGypy6Aq9INFRmQU5H2VKabK0nnyVqTclVZGAoMf1kTueWnUGxCryEnktWWkbYlunM2CoPityQZdbUOpcrhG9wdzAVWKqrJ3Wjp32vu5dJTw5ozmAPmrEbY4r3DdfBBFhcchLGSG9hrZbmVoGgWRDURsqTlIIWi2oadkEpYDsq8sYAPVWQ640UMzrBBlVjNBosp7NStmpOYWsqD2blBewNjZIKiN4Dm3Gh8k+qweocf5aZob0fy94S4GLesebf1WyBogw6fh1rjesqDJzyM0HkTutimo4KVmSCFkTejR9VKBZOBQO5WRZA3SohWr6GDEqGejqWZ4Zmlrm+fPwI3v4L5+x3A6nh/FpaKp5EmOTYSN/EP16FfRQ1VHFsDw3G6UQYjSMnYDdpOjmn8pGy18+CMkdvK26V1S+lfn4l85CV7XCzj5J3rDzqbW8V6hifolie1z8KxF0Z+7FUtzD/cNfjdcFjHC+N4IT67QSNi5zR9+P8A3Db32VbbXvV2mv1vVz9vVwzS+Im5YLprnRHZguohqLggjqNUy5K8lpF8doSEmxA0B6KJwQXEbFBN0RMV+DLJW6FCEI4hOx9hq1vwUnanYABVQSEpcQLnQeKccsuax3TZj1uguta6ZTxVFZUer0kEs834I2Fx+S6/C/RlxHiBDqlsFBEeczszv9o/Wyzpr2v4hqZ+p6+v+6XJdoGla/DeA1XE2I+q0wIiaR202W4jb+/QL0fDfRHhEGV2IVE9a4G5YD2bD8Nbe9dth+F0WFUwp6Gljp4h91g+vUrcx6kx3s5/e/UkTSaYPP5JhWGUuD4bDRUcYZDELDqT1J5k9VbJ1TtkwrfiIjw4617Xn1W8kJSItqhSwCQ6pUhOilJtt1iY6PtIP7Xfotq6xsbvmgPM5h9EZQyQxXqQWcqzG3sbqxGcrgiW1EBophYXWdDUAaFylfVMDb3CC457RuVzGMxSyyk07hcG4utCatGwcCSbAXVaSRrBmf1sEHMPkxCI96Au8lLRyz1E+SSB7W2uSV1DHRSN7uW9tUx0LWsIDRr0CDMa3KRYbK7A4tc1R9kM3vV6lg0zFBchmeTrZXI3qoANNFYjQXYnEuCuMVKH2grsYuQgssTwExo0UiMZCEIUIKkKVBQQyC5GipTMvutBwVWRuqDKlZYkKhOXMFxqtaSO7iqj4Qb3QYkuLwwhzZnBjhyOiz5MZoQNZmHyK6CfDaaZtpImu8wqv8CoRa1Mwf8AiEGI/iCma20bifABVzitRVOIpqeZwPQbLqBhkDLZY2i35VI2lYz2QAOgCDBoaWp7J8s1g/8ADzClixCxLXG1uq25WARO8lzFZE0uJAsb7hBtx15LNCkfVOcN1ygrJad29wFrU9Q+VoJG/QoL7nl6icNE5oSPQaGBe1Uebf1WwsXBDZ8/mPoVsZkDkoTbpUDgnXumApyBWlSbqIaJ+ZAqVwBaWkAgixB5jxTMyCbpwmJ4cpj3o7wTGWOkhjNDVnUSwWAv4t2PyXjfEfD9fwvivqVY6OQPbnimZfLI29ueoPgvo8HReT+mDIcUwcW7wjkv5XC1NnHHp5X3R93POeMc27S809pJbVSvAaLqIG+qrJdvXngWSHRKUx10ZdzHvsvUeDfRlTV2G0+K43I+QztEkdKxxAa06guO5JHJeXOFgSvp7B2tbg1E0DQQMsPcFuauOtp7ua67tZcNYrSeOT6DDKHDadtPQ0kFNE37sUYardgElwNkXVjERHaHHTaZnmZGbwRmTbouskFLrpCmh2qM1+ShAQi90l0CpCNEmZI52ikIsfHPZpj+Y/otQu1WVjWrYB+Y/ojKFKO1gpDoLqONosFNbQBEoJJ8nPVUpcTJBZHdzvNMxabsWEc3GwWdSMOfXXVBsUcT5ZmPebi+yu11C+eMtjdlN7i6ZQD7SNbLo780HHuOI0TvtKd0jR95imGNyNH2lLO3zauo7EHQpHU0bt2A+5BzAxymvdzJQf7Vcpcbjl+zhD3OPLKVttoYzsxvwUrKNjNgB5BBBA57wC4WCvxN2SMh10uVZjj1QSxN1BVyPlooI22Vpg0QStFgnJrdk5GIQhCBUIQoQQqB7bqwmOCCjIzVVXs8FoyNuq72IKWRNLfBWSxMLfBBVc3wTcumysOb4JhbYIK04/l3+S5uojJuulqQfV3kDksKcDKg5uqjsSd1r4XA9mGxTO7zXOLQeiz6xu58V09OImYNBT5wXNjHxQQN1KSQIY42uRZK83CC1g5tJUDy+i1ljYUbTTeIWqHoJgUt1EHJcyCQOTgVEHBPaQgkugFNReyB90JoPNOQKNiei8Y9LNSJOLKaEHSCmAP/AJEn9F7NdfO/GVb/ABHjHFKgG7GzdmzyaA39FrbVuKcL7oGL17PP4YxJOhKcI9LpoVgWA9yqLcvoFawiIFk0jRSkhMNrKO7KKwhe3unTkvo7hSpFZwphdRfV1MwHXmBY/RfOr3DLa2q9l9FVf6xws+lLrupZ3N3+6e8PqVv6duLcS5X9SYfVji8fEu7BS3TUKycTIukJSpHKUkB1Sk6JqHHRAApC7km31SEoFLrJpcExxTCTdA8lZmMG7oB5/or+a+izcUeDURA/hKJhXj2UpdlaT0TIxsU59shuiWTjsBbBSzuGrifhyUFFG0kHVTYxOZaeKIknKdL8lWoXkEIOhomtEjLe9bACx8O71QAdrLaaECBqcG6pwCeGoEaE8NulDU9rboBrdVOxqY1v1U7B9ED2jZWGjRRsAFlMNkQAnJEqICEIQKhCFCAmlOSIInjVQuarJF0wtQVHNTCzXZWizwUZbrsgrOYonM0VxzVC8IKE8ZMLwNyFz9RGWDXkuodYutfVUKyna5pdbVBxs8ZLiOq0Yn5YWA9E+emaHk6qhLObFsd3O2Fgg1mNGUc0rgMqipA8UzBJbOByKkdexCB9C8Nqy3qFpZxcrFic6OYOG+y0onuI7w5oLTXap2ZQNk5J4N0ErSpAVEEoKCcHRF1EHJwN0EoOiMyYClQNqJhBSzTuIAjY5/wF181NJqJJJnG/aEu+Oq984vq/U+EMUlvY9gWjzJDR9V4KyzGBoA0Flo7c94h1f6dpxW2RHI0NGm6Zcpk9QGusBqq5qzzstKKTPh0k7MV8reYnmkLj1VeR88TGyPiexjtnFhAPxUfrDzzU+3MeSNyLftlZL/Fek+h+syYjiVEdpImSjXm0kH6heXg3XZejWrNPxtSi/dlY+M/C4+i9cM+m0NHqdfd1bcveb6ouo83XdGZWr5/JxdZJmumk6peSkLm0TSbpE3VApKa5xRqmuNggaSSo3FDn2VOSqDZWsJ3QTvkyeay6uXtZgemivyFrh7V1myR/aE+KJhKx/dCjq6hsFO57nWA5pzY39DZRV1J6xD2b26EollTPMxvyspqOEucLW3VWTC6mlINO/MwfccpaasfBJaaB7PIXQdXR04iaHX71lejdfZYUWKl7Wthje4/22WrSPc4DMgvAp7b9EwBTNCBQFI0WSNClaECtbf4qVo+iRot8VM0aBArVKNQmAJ42REiyVCFDEIQhAqEIQCEIQNsiyciyCNzVGR5KeyaWhBAWHoFC9quFt0wx6IMueF980ZFxyPNZ8vrTg4diL+a6B0IcFEYeSDk34ZPO77W7R0aSnNwxsQsABzOi6Z8QCrTRd2+iDIjo9OvhZNfRPAJWkwgaJXkAE3GnigwDCWuB8VYfK1jNSPBNq6uKMu1u47ALONLWV5Gf7OIH2eZQXKKpM8km9gbXWi0nRQ01E2nhDWCytNYQECtTkgCVAApw1RZCBdU4FR5tU4Ou4eakcZ6UapsXC0dOT/qKlgt1DdT+i8fOmi9C9KlWX1uHUOlo43TEeJNh9CvO3O7wVXsTzZ3XRcXt6sf77q9U1o1y6ldZ6MeH4sW4hfWVMbX09C0ODXC4Mhvl08N1yFS4mQNvtsvaPRfh4o+D46gjv1UrpL9W3s35BZa8c2eHWM04sM8eZdPjuEw43gNZhsov20RDSfuOt3SPI2Xzf6s6OV8Ugs+Nxa4dCDZfTwdYc/cvBOL6AUHGmLQtGVr5RK0X/GAfqSvfPEenlVdGzTN5pLnjGGnS61OHKn1PiXC6jNlDKlhJ8L2P1We9MDixzXDQtIIWlWeJh1uWnrxWr+X1ASkuq1BUisw+mqRtLE1/xAKsX1VvD5xkji8weD1Spl9EoN1LAHdIUqSyBqa4aJ+UpC1BXeFh4pTTvIfB7bDz5ro8ngonxBwsQg5anxjLIIqljoXbXdsfJaTCx2vJWKrCYKlpa9gI8VlHBq6jP8pNdv4H7D3omG7Txx9mNEVLGdjsPBZMc+KMsx1JmI55tFZbBVzuDpnNaBs1qJSsgBtcXU7aOM6lg96mjiIYBz81ZZGSOSCtHTNae4y197BWY4SNmkDyUrIjfcKwyPXcII2R6a3U7WeakZEbclMIz1CCJsYPVStj81I1mmqeGogwNATwnZboy6oclAslCLIRAQhCAQhCBUIQoQEIQgEIQgEIQgRIQnIQMy3smZdVKQiyCAs8FC+G40CtkJhagy56Fso3IN7qo/Crg/aOsfFbpZc7JjokGJFhEEQ0bc8zup/VmtGg1HgtExFMMZt/lBR7IppYdiFeyHomOjKCnlA5JC1WTGeiYYyOSCCyQjRSub4JhCCG1ilOmycRbVVquobTU007vZiYXu8gLqJ7QypX1WiHknpEf2nGEpcdGQRtHhoT+q4yT2lqV1bPitfUVtU4ufK+46AcgPACwVN0Ot1V3nm0y+gace1grWfiGfIxz32AJcdABzK+icHpRhmC0NCAQYIGMIPW2q8T4XoW13FFBHILxsl7V3k3X6gL24THmdVs6te3Lnuu5/VaMa1muvKvShQdnjlJXs9mog7N/wDcw6fIr0ztiNiuR9ITWzcONmcO/BO1zT1vdpA+PyXtmj7Vb07LOPPHDygt0TCy6tuiv4KDIemqrJ7O7jJzV73wlJn4Swo3J/lmDXw0W1dcb6PMSdWcMRU0h+0pHdl5t3B+fyXYMN+St6TzWHz/AG6+nNaJ/KQa6Jwaho0CeAs2sbZFk+yLIG2RlUgbrsnZfBBDlS9mDupg1ODdEFbsddEhh8FbDUuTUImFQQX3HyThTjk35K2ItE4RolXbBoO6pWwkaW+SnbGpBGghbDrspmx2OykDLck/KiDWt0tZOsnJUOTAAnDRLZCIF0IQoQEIQpSEIQgEIQgVCEKEBCEIBCEIBCEIBCEIBCEIEISWTikQNy6pC1PsiyCEhNLTZTFuqQtQQZfFMc1WMqaWoKxYeiYW+CsliYWIKrmKJzCrhYmGO4KCg9qxOIf/ALHXcr07x/8AqV0jor3WZilCaqgng0+0Y5vxCi0cxL1wzxkrM/l4UymcGaM0UbqZx11sujnw91NI6N7C0tNtVA+n02HmqqaW58O7rnx2rzEoODmGDiWO+gdG9t7e9enNJK4zhfDy/FhPlJaxpFyNCSu8jpHWuVv4In0uT6ret8/NZ5QkGy5fjeMvwBzAT/UYfmuydTOOiy8Zws1lBNAW3zt0PQ7het45q0te8UyxMvIDTna10CjJ5WW9LQmneWSMc119nCyY6AkgNaSTyVb6ZmfDt8exi9HPLoPR0/sJa2lv7QbKD78v6r0aNq4zgrCJad09VMzL2jQxo8Nyfou8jhIAv0W/hiYrxLkupXpfPM0NDU8NUoj8VIGL2aHCEMudAnBpUpj1ShiHCMNSgKUNShvkhwhDdU8M0UgZqnBmiHCLIeicGbKXInBiBgZ4J+TROaE/LoiTA1PAslAS2RHItol5IQoYkslQhAIQhSkIQhAIQhAIQhAIQhAqEIUICEIQCEIQCEIQCEIQCEIQCEIQIhKhAiEqECWTS1PSWQRliblCmsksggLR0Tcl9lYLQmlqCsWKJ8QN9NFbLUmUdEGBW4FSVh+1iaSedtVRHCGHXuY/id11ZiBdeyTshbZRxDOM147RLFp8KipY8kMbWtG1tFYbTkcvmtDsbnYIMXgFLHnnvKh6ueYPxTJKcHQhaQiKDDcIMKXBqSb+pTtcepG6SLAqKElzKdlzzsFuCEdEvZC2yjiGUXtEccqUdO2O1mnTQKdrLaqbs9fZTsilgYG6JwanhqcGqUowPNKGqQAW1QBZA3LolDQnW0SgaIGZNU4NTgEoCBLXShqdYItpogQBOSWSoBCEKEFSJUiAQhCAQhCAQhCAQhCAQhCAQhCBUIQgEIQgEIQgEIQgEIQgEIQgEIQgEIQgEIQgEIQgEiVCBLIslQgb7kmVPQgZlSFuikRZBFlRkUiEEeRGVSIsiUeVJkUtkWQRhiMqkQgjyoyp6FIZZFk9CBoCXRLZFkCaIS2RayAslSXSoBCEKEBCEIBCEIBCEIBCEIBCEIBCEIBCEIBCEIFQhCAQhCAQhCAQhCAQhCAQhCAQhCAQhCAQhCAQhCAQhCAQhCAQhCAQhCAQUIQIhCEAhCEAhCECWRZKhAlkWSoQJZFkqEAhCEAhCEAhCEAhCEAhCEAhCEAhCEAhCEAhCEAhCEAhC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8" t="1458" r="12287" b="23995"/>
          <a:stretch/>
        </p:blipFill>
        <p:spPr>
          <a:xfrm>
            <a:off x="-9376" y="0"/>
            <a:ext cx="12199789" cy="6859588"/>
          </a:xfrm>
          <a:prstGeom prst="rect">
            <a:avLst/>
          </a:prstGeom>
        </p:spPr>
      </p:pic>
      <p:sp>
        <p:nvSpPr>
          <p:cNvPr id="28" name="文本框 5">
            <a:extLst>
              <a:ext uri="{FF2B5EF4-FFF2-40B4-BE49-F238E27FC236}">
                <a16:creationId xmlns:a16="http://schemas.microsoft.com/office/drawing/2014/main" xmlns="" id="{06C1FBD1-0CC5-4C4C-B502-3C73DC238F76}"/>
              </a:ext>
            </a:extLst>
          </p:cNvPr>
          <p:cNvSpPr txBox="1"/>
          <p:nvPr/>
        </p:nvSpPr>
        <p:spPr>
          <a:xfrm>
            <a:off x="3768654" y="4313266"/>
            <a:ext cx="465469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zh-CN" altLang="en-US" sz="1600" b="0">
                <a:solidFill>
                  <a:srgbClr val="7AB5AC"/>
                </a:solidFill>
                <a:effectLst/>
                <a:sym typeface="字魂36号-正文宋楷" panose="02000000000000000000" pitchFamily="2" charset="-122"/>
              </a:rPr>
              <a:t>郑州宇通客车股份有限公司</a:t>
            </a:r>
            <a:endParaRPr lang="zh-CN" altLang="en-US" sz="1600" b="0" dirty="0">
              <a:solidFill>
                <a:srgbClr val="7AB5AC"/>
              </a:solidFill>
              <a:effectLst/>
              <a:sym typeface="字魂36号-正文宋楷" panose="02000000000000000000" pitchFamily="2" charset="-122"/>
            </a:endParaRPr>
          </a:p>
        </p:txBody>
      </p:sp>
      <p:sp>
        <p:nvSpPr>
          <p:cNvPr id="29" name="文本框 6">
            <a:extLst>
              <a:ext uri="{FF2B5EF4-FFF2-40B4-BE49-F238E27FC236}">
                <a16:creationId xmlns:a16="http://schemas.microsoft.com/office/drawing/2014/main" xmlns="" id="{E74C673D-BA32-4DBF-B736-ABEE092E6CDE}"/>
              </a:ext>
            </a:extLst>
          </p:cNvPr>
          <p:cNvSpPr txBox="1"/>
          <p:nvPr/>
        </p:nvSpPr>
        <p:spPr>
          <a:xfrm>
            <a:off x="2286000" y="2479445"/>
            <a:ext cx="8100923" cy="830997"/>
          </a:xfrm>
          <a:prstGeom prst="rect">
            <a:avLst/>
          </a:prstGeom>
          <a:solidFill>
            <a:srgbClr val="7AB5AC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智能网</a:t>
            </a:r>
            <a:r>
              <a:rPr lang="zh-CN" altLang="en-US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联</a:t>
            </a:r>
            <a:r>
              <a:rPr lang="zh-CN" altLang="en-US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分会</a:t>
            </a:r>
            <a:r>
              <a:rPr lang="en-US" altLang="zh-CN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8</a:t>
            </a:r>
            <a:r>
              <a:rPr lang="zh-CN" altLang="en-US" sz="48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月份</a:t>
            </a:r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工作简报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05EE2383-F0A9-45E9-9B10-F964EF584A0D}"/>
              </a:ext>
            </a:extLst>
          </p:cNvPr>
          <p:cNvSpPr/>
          <p:nvPr/>
        </p:nvSpPr>
        <p:spPr>
          <a:xfrm>
            <a:off x="2110957" y="2360094"/>
            <a:ext cx="8405001" cy="1069700"/>
          </a:xfrm>
          <a:prstGeom prst="rect">
            <a:avLst/>
          </a:prstGeom>
          <a:noFill/>
          <a:ln>
            <a:solidFill>
              <a:srgbClr val="7AB5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009649" y="662119"/>
            <a:ext cx="10172700" cy="56007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5" grpId="0" animBg="1"/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"/>
          <p:cNvSpPr txBox="1"/>
          <p:nvPr/>
        </p:nvSpPr>
        <p:spPr>
          <a:xfrm>
            <a:off x="4169043" y="309064"/>
            <a:ext cx="38539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政策解读之管理托底</a:t>
            </a:r>
          </a:p>
        </p:txBody>
      </p:sp>
      <p:sp>
        <p:nvSpPr>
          <p:cNvPr id="35" name="TextBox 59"/>
          <p:cNvSpPr txBox="1"/>
          <p:nvPr/>
        </p:nvSpPr>
        <p:spPr>
          <a:xfrm>
            <a:off x="6350061" y="1166619"/>
            <a:ext cx="282130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管理行为托底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（解决管理者后顾之忧）</a:t>
            </a:r>
          </a:p>
        </p:txBody>
      </p:sp>
      <p:sp>
        <p:nvSpPr>
          <p:cNvPr id="36" name="TextBox 60"/>
          <p:cNvSpPr txBox="1"/>
          <p:nvPr/>
        </p:nvSpPr>
        <p:spPr>
          <a:xfrm>
            <a:off x="2200929" y="1143804"/>
            <a:ext cx="2682325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员工权益托底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（公平公正、合法合规）</a:t>
            </a:r>
          </a:p>
        </p:txBody>
      </p:sp>
      <p:sp>
        <p:nvSpPr>
          <p:cNvPr id="38" name="TextBox 65"/>
          <p:cNvSpPr txBox="1"/>
          <p:nvPr/>
        </p:nvSpPr>
        <p:spPr>
          <a:xfrm>
            <a:off x="3242414" y="1677032"/>
            <a:ext cx="2980362" cy="3077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权益相关制度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政策审计</a:t>
            </a:r>
          </a:p>
        </p:txBody>
      </p:sp>
      <p:sp>
        <p:nvSpPr>
          <p:cNvPr id="39" name="矩形 67"/>
          <p:cNvSpPr>
            <a:spLocks noChangeArrowheads="1"/>
          </p:cNvSpPr>
          <p:nvPr/>
        </p:nvSpPr>
        <p:spPr bwMode="auto">
          <a:xfrm>
            <a:off x="3242414" y="2006744"/>
            <a:ext cx="2159566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职工董事、监事、职代会</a:t>
            </a:r>
          </a:p>
        </p:txBody>
      </p:sp>
      <p:sp>
        <p:nvSpPr>
          <p:cNvPr id="40" name="矩形 68"/>
          <p:cNvSpPr>
            <a:spLocks noChangeArrowheads="1"/>
          </p:cNvSpPr>
          <p:nvPr/>
        </p:nvSpPr>
        <p:spPr bwMode="auto">
          <a:xfrm>
            <a:off x="3242414" y="2335016"/>
            <a:ext cx="126188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总经理办公会</a:t>
            </a:r>
          </a:p>
        </p:txBody>
      </p:sp>
      <p:sp>
        <p:nvSpPr>
          <p:cNvPr id="41" name="矩形 70"/>
          <p:cNvSpPr>
            <a:spLocks noChangeArrowheads="1"/>
          </p:cNvSpPr>
          <p:nvPr/>
        </p:nvSpPr>
        <p:spPr bwMode="auto">
          <a:xfrm>
            <a:off x="3271210" y="3489726"/>
            <a:ext cx="1245854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EHS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管理体系</a:t>
            </a:r>
          </a:p>
        </p:txBody>
      </p:sp>
      <p:sp>
        <p:nvSpPr>
          <p:cNvPr id="42" name="矩形 80"/>
          <p:cNvSpPr>
            <a:spLocks noChangeArrowheads="1"/>
          </p:cNvSpPr>
          <p:nvPr/>
        </p:nvSpPr>
        <p:spPr bwMode="auto">
          <a:xfrm>
            <a:off x="3242414" y="4058442"/>
            <a:ext cx="1261884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政策落地检查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83"/>
          <p:cNvSpPr>
            <a:spLocks noChangeArrowheads="1"/>
          </p:cNvSpPr>
          <p:nvPr/>
        </p:nvSpPr>
        <p:spPr bwMode="auto">
          <a:xfrm>
            <a:off x="3308644" y="5581738"/>
            <a:ext cx="1441420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技改等硬件投入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84"/>
          <p:cNvSpPr>
            <a:spLocks noChangeArrowheads="1"/>
          </p:cNvSpPr>
          <p:nvPr/>
        </p:nvSpPr>
        <p:spPr bwMode="auto">
          <a:xfrm>
            <a:off x="3285608" y="4916556"/>
            <a:ext cx="1261884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管理制度完善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Box 94"/>
          <p:cNvSpPr txBox="1"/>
          <p:nvPr/>
        </p:nvSpPr>
        <p:spPr>
          <a:xfrm>
            <a:off x="6241918" y="2008184"/>
            <a:ext cx="360955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、宣贯引导，对政策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要求进行解读引导，促使员工理解认可</a:t>
            </a:r>
          </a:p>
        </p:txBody>
      </p:sp>
      <p:sp>
        <p:nvSpPr>
          <p:cNvPr id="46" name="TextBox 96"/>
          <p:cNvSpPr txBox="1"/>
          <p:nvPr/>
        </p:nvSpPr>
        <p:spPr>
          <a:xfrm>
            <a:off x="6253437" y="3266559"/>
            <a:ext cx="3598032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、能力提升，为管理落地提供支撑，如工具方法培训、技术比武等</a:t>
            </a:r>
          </a:p>
        </p:txBody>
      </p:sp>
      <p:sp>
        <p:nvSpPr>
          <p:cNvPr id="47" name="五边形 34"/>
          <p:cNvSpPr/>
          <p:nvPr/>
        </p:nvSpPr>
        <p:spPr>
          <a:xfrm>
            <a:off x="1746474" y="2140644"/>
            <a:ext cx="1264134" cy="364267"/>
          </a:xfrm>
          <a:prstGeom prst="homePlate">
            <a:avLst>
              <a:gd name="adj" fmla="val 49998"/>
            </a:avLst>
          </a:prstGeom>
          <a:solidFill>
            <a:srgbClr val="5E8A43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 defTabSz="1017905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事前参与</a:t>
            </a:r>
          </a:p>
        </p:txBody>
      </p:sp>
      <p:sp>
        <p:nvSpPr>
          <p:cNvPr id="48" name="矩形 68"/>
          <p:cNvSpPr/>
          <p:nvPr/>
        </p:nvSpPr>
        <p:spPr>
          <a:xfrm>
            <a:off x="3242414" y="2670486"/>
            <a:ext cx="1261884" cy="3077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工资集体协商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五边形 37"/>
          <p:cNvSpPr/>
          <p:nvPr/>
        </p:nvSpPr>
        <p:spPr>
          <a:xfrm>
            <a:off x="1746474" y="3758966"/>
            <a:ext cx="1264134" cy="364267"/>
          </a:xfrm>
          <a:prstGeom prst="homePlate">
            <a:avLst>
              <a:gd name="adj" fmla="val 49982"/>
            </a:avLst>
          </a:prstGeom>
          <a:solidFill>
            <a:schemeClr val="accent1">
              <a:lumMod val="75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 defTabSz="1017905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事中保障</a:t>
            </a:r>
          </a:p>
        </p:txBody>
      </p:sp>
      <p:sp>
        <p:nvSpPr>
          <p:cNvPr id="50" name="五边形 39"/>
          <p:cNvSpPr/>
          <p:nvPr/>
        </p:nvSpPr>
        <p:spPr>
          <a:xfrm>
            <a:off x="1746474" y="5250587"/>
            <a:ext cx="1264134" cy="364267"/>
          </a:xfrm>
          <a:prstGeom prst="homePlate">
            <a:avLst>
              <a:gd name="adj" fmla="val 49982"/>
            </a:avLst>
          </a:prstGeom>
          <a:solidFill>
            <a:srgbClr val="5E8A43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 defTabSz="1017905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事后闭环</a:t>
            </a:r>
          </a:p>
        </p:txBody>
      </p:sp>
      <p:sp>
        <p:nvSpPr>
          <p:cNvPr id="51" name="矩形 80"/>
          <p:cNvSpPr>
            <a:spLocks noChangeArrowheads="1"/>
          </p:cNvSpPr>
          <p:nvPr/>
        </p:nvSpPr>
        <p:spPr bwMode="auto">
          <a:xfrm>
            <a:off x="3242414" y="4396793"/>
            <a:ext cx="1261884" cy="415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通报处理审计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2" name="TextBox 96"/>
          <p:cNvSpPr txBox="1"/>
          <p:nvPr/>
        </p:nvSpPr>
        <p:spPr>
          <a:xfrm>
            <a:off x="6253437" y="3954778"/>
            <a:ext cx="3598032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、执行落地，对员工不理解的进行引导纠偏，对异常情况果断处理，奖优罚劣</a:t>
            </a:r>
          </a:p>
        </p:txBody>
      </p:sp>
      <p:sp>
        <p:nvSpPr>
          <p:cNvPr id="53" name="矩形 68"/>
          <p:cNvSpPr>
            <a:spLocks noChangeArrowheads="1"/>
          </p:cNvSpPr>
          <p:nvPr/>
        </p:nvSpPr>
        <p:spPr bwMode="auto">
          <a:xfrm>
            <a:off x="3242414" y="3167214"/>
            <a:ext cx="1441420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安全生产委员会</a:t>
            </a:r>
          </a:p>
        </p:txBody>
      </p:sp>
      <p:sp>
        <p:nvSpPr>
          <p:cNvPr id="54" name="矩形 84"/>
          <p:cNvSpPr>
            <a:spLocks noChangeArrowheads="1"/>
          </p:cNvSpPr>
          <p:nvPr/>
        </p:nvSpPr>
        <p:spPr bwMode="auto">
          <a:xfrm>
            <a:off x="3308644" y="5250587"/>
            <a:ext cx="1261884" cy="3774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管理闭环提升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5" name="TextBox 96"/>
          <p:cNvSpPr txBox="1"/>
          <p:nvPr/>
        </p:nvSpPr>
        <p:spPr>
          <a:xfrm>
            <a:off x="6286552" y="5047577"/>
            <a:ext cx="3598031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、固化提升，鼓励员工参与经营管理，提出合理化建议和创新改善点，促进管理提升</a:t>
            </a:r>
          </a:p>
        </p:txBody>
      </p:sp>
      <p:sp>
        <p:nvSpPr>
          <p:cNvPr id="56" name="左大括号 59"/>
          <p:cNvSpPr/>
          <p:nvPr/>
        </p:nvSpPr>
        <p:spPr>
          <a:xfrm>
            <a:off x="3010608" y="1704389"/>
            <a:ext cx="231806" cy="1300128"/>
          </a:xfrm>
          <a:prstGeom prst="leftBrace">
            <a:avLst>
              <a:gd name="adj1" fmla="val 8309"/>
              <a:gd name="adj2" fmla="val 50000"/>
            </a:avLst>
          </a:prstGeom>
          <a:solidFill>
            <a:srgbClr val="74AD93"/>
          </a:solidFill>
          <a:ln w="9525" cap="flat" cmpd="sng">
            <a:solidFill>
              <a:srgbClr val="31B8B4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defTabSz="1017905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左大括号 60"/>
          <p:cNvSpPr/>
          <p:nvPr/>
        </p:nvSpPr>
        <p:spPr>
          <a:xfrm>
            <a:off x="3010608" y="3239203"/>
            <a:ext cx="231806" cy="1413872"/>
          </a:xfrm>
          <a:prstGeom prst="leftBrace">
            <a:avLst>
              <a:gd name="adj1" fmla="val 8330"/>
              <a:gd name="adj2" fmla="val 50000"/>
            </a:avLst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defTabSz="1017905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左大括号 61"/>
          <p:cNvSpPr/>
          <p:nvPr/>
        </p:nvSpPr>
        <p:spPr>
          <a:xfrm>
            <a:off x="3010609" y="4952551"/>
            <a:ext cx="231806" cy="1030888"/>
          </a:xfrm>
          <a:prstGeom prst="leftBrace">
            <a:avLst>
              <a:gd name="adj1" fmla="val 8327"/>
              <a:gd name="adj2" fmla="val 50000"/>
            </a:avLst>
          </a:prstGeom>
          <a:solidFill>
            <a:srgbClr val="74AD93"/>
          </a:solidFill>
          <a:ln w="9525" cap="flat" cmpd="sng">
            <a:solidFill>
              <a:srgbClr val="31B8B4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defTabSz="1017905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62"/>
          <p:cNvSpPr/>
          <p:nvPr/>
        </p:nvSpPr>
        <p:spPr>
          <a:xfrm>
            <a:off x="245270" y="6183041"/>
            <a:ext cx="11765755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依托员工权益制度清单，结合日常收集到的问题，建立闭环管理跟踪台账和沟通升级机制，拉动相关部门的制度完善及管理闭环。</a:t>
            </a:r>
          </a:p>
        </p:txBody>
      </p:sp>
      <p:sp>
        <p:nvSpPr>
          <p:cNvPr id="60" name="矩形 68"/>
          <p:cNvSpPr>
            <a:spLocks noChangeArrowheads="1"/>
          </p:cNvSpPr>
          <p:nvPr/>
        </p:nvSpPr>
        <p:spPr bwMode="auto">
          <a:xfrm>
            <a:off x="3242414" y="3826637"/>
            <a:ext cx="1620957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权益相关政策宣贯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1746474" y="3083480"/>
            <a:ext cx="82357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1698849" y="4778634"/>
            <a:ext cx="8359551" cy="13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73125" y="930451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099822" y="1215030"/>
            <a:ext cx="3475856" cy="5162550"/>
          </a:xfrm>
          <a:prstGeom prst="rect">
            <a:avLst/>
          </a:prstGeom>
          <a:solidFill>
            <a:srgbClr val="F58C65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430428" y="1228725"/>
            <a:ext cx="3475856" cy="5162550"/>
          </a:xfrm>
          <a:prstGeom prst="rect">
            <a:avLst/>
          </a:prstGeom>
          <a:solidFill>
            <a:srgbClr val="5E8A43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9" name="矩形 86"/>
          <p:cNvSpPr>
            <a:spLocks noChangeArrowheads="1"/>
          </p:cNvSpPr>
          <p:nvPr/>
        </p:nvSpPr>
        <p:spPr bwMode="auto">
          <a:xfrm>
            <a:off x="8422052" y="2287504"/>
            <a:ext cx="18003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2352" y="1228725"/>
            <a:ext cx="3475856" cy="5162550"/>
          </a:xfrm>
          <a:prstGeom prst="rect">
            <a:avLst/>
          </a:prstGeom>
          <a:solidFill>
            <a:srgbClr val="F58C6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9"/>
          <p:cNvSpPr txBox="1"/>
          <p:nvPr/>
        </p:nvSpPr>
        <p:spPr>
          <a:xfrm>
            <a:off x="4169043" y="194764"/>
            <a:ext cx="409680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政策解读之和谐关系托底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92128" y="1228725"/>
            <a:ext cx="2285065" cy="36930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问题收集解决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14451" y="4179390"/>
            <a:ext cx="1495147" cy="36930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defTabSz="12188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引导健康生活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23254" y="3663287"/>
            <a:ext cx="3014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崇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德、协同、鼎新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以员工为中心、以客户为中心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1"/>
          <p:cNvSpPr/>
          <p:nvPr/>
        </p:nvSpPr>
        <p:spPr>
          <a:xfrm>
            <a:off x="2743025" y="3121575"/>
            <a:ext cx="1216927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渠道</a:t>
            </a:r>
          </a:p>
        </p:txBody>
      </p:sp>
      <p:sp>
        <p:nvSpPr>
          <p:cNvPr id="46" name="矩形 45"/>
          <p:cNvSpPr/>
          <p:nvPr/>
        </p:nvSpPr>
        <p:spPr>
          <a:xfrm>
            <a:off x="2743979" y="3445148"/>
            <a:ext cx="11058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掌上宇通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宇通贴吧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marR="0" lvl="0" indent="-17145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宇通论坛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34"/>
          <p:cNvSpPr>
            <a:spLocks noChangeArrowheads="1"/>
          </p:cNvSpPr>
          <p:nvPr/>
        </p:nvSpPr>
        <p:spPr bwMode="auto">
          <a:xfrm>
            <a:off x="1078635" y="3452948"/>
            <a:ext cx="1455504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两个基本会议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三级工会组织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lvl="0" indent="-1714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四级沟通机制</a:t>
            </a:r>
          </a:p>
        </p:txBody>
      </p:sp>
      <p:sp>
        <p:nvSpPr>
          <p:cNvPr id="52" name="TextBox 39"/>
          <p:cNvSpPr txBox="1"/>
          <p:nvPr/>
        </p:nvSpPr>
        <p:spPr>
          <a:xfrm>
            <a:off x="1159611" y="3121576"/>
            <a:ext cx="1215424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传统渠道</a:t>
            </a:r>
          </a:p>
        </p:txBody>
      </p:sp>
      <p:sp>
        <p:nvSpPr>
          <p:cNvPr id="12" name="矩形 11"/>
          <p:cNvSpPr/>
          <p:nvPr/>
        </p:nvSpPr>
        <p:spPr>
          <a:xfrm>
            <a:off x="1030026" y="4985677"/>
            <a:ext cx="3047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员工合理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不合理需求识别，合理诉求解决，不合理需求有效引导。建立台账，明确问题回复周期和公示平台，定期末端查验。</a:t>
            </a:r>
          </a:p>
        </p:txBody>
      </p:sp>
      <p:sp>
        <p:nvSpPr>
          <p:cNvPr id="54" name="TextBox 50"/>
          <p:cNvSpPr txBox="1"/>
          <p:nvPr/>
        </p:nvSpPr>
        <p:spPr>
          <a:xfrm>
            <a:off x="5631149" y="3254270"/>
            <a:ext cx="1047777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八</a:t>
            </a:r>
            <a:r>
              <a:rPr lang="zh-CN" altLang="en-US" sz="12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小时内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11191" y="4471506"/>
            <a:ext cx="2840332" cy="1561756"/>
            <a:chOff x="5129195" y="3197506"/>
            <a:chExt cx="2453627" cy="1212933"/>
          </a:xfrm>
        </p:grpSpPr>
        <p:sp>
          <p:nvSpPr>
            <p:cNvPr id="53" name="TextBox 50"/>
            <p:cNvSpPr txBox="1"/>
            <p:nvPr/>
          </p:nvSpPr>
          <p:spPr>
            <a:xfrm>
              <a:off x="5919527" y="3197506"/>
              <a:ext cx="1547439" cy="2151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八</a:t>
              </a:r>
              <a:r>
                <a:rPr lang="zh-CN" altLang="en-US" sz="1200" b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小时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外</a:t>
              </a:r>
            </a:p>
          </p:txBody>
        </p:sp>
        <p:sp>
          <p:nvSpPr>
            <p:cNvPr id="64" name="椭圆 71"/>
            <p:cNvSpPr/>
            <p:nvPr/>
          </p:nvSpPr>
          <p:spPr>
            <a:xfrm>
              <a:off x="5129195" y="4028984"/>
              <a:ext cx="805956" cy="381455"/>
            </a:xfrm>
            <a:prstGeom prst="ellipse">
              <a:avLst/>
            </a:prstGeom>
            <a:solidFill>
              <a:srgbClr val="F58C65"/>
            </a:solidFill>
            <a:ln w="9525" cap="flat" cmpd="sng">
              <a:solidFill>
                <a:srgbClr val="F58C6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 defTabSz="1017905"/>
              <a:r>
                <a:rPr lang="zh-CN" altLang="en-US" sz="1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爱人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椭圆 71"/>
            <p:cNvSpPr/>
            <p:nvPr/>
          </p:nvSpPr>
          <p:spPr>
            <a:xfrm>
              <a:off x="6764455" y="3547771"/>
              <a:ext cx="805956" cy="381455"/>
            </a:xfrm>
            <a:prstGeom prst="ellipse">
              <a:avLst/>
            </a:prstGeom>
            <a:solidFill>
              <a:srgbClr val="F58C65"/>
            </a:solidFill>
            <a:ln w="9525" cap="flat" cmpd="sng">
              <a:solidFill>
                <a:srgbClr val="F58C6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 defTabSz="1017905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父母</a:t>
              </a:r>
            </a:p>
          </p:txBody>
        </p:sp>
        <p:sp>
          <p:nvSpPr>
            <p:cNvPr id="88" name="椭圆 71"/>
            <p:cNvSpPr/>
            <p:nvPr/>
          </p:nvSpPr>
          <p:spPr>
            <a:xfrm>
              <a:off x="6776866" y="4014738"/>
              <a:ext cx="805956" cy="381455"/>
            </a:xfrm>
            <a:prstGeom prst="ellipse">
              <a:avLst/>
            </a:prstGeom>
            <a:solidFill>
              <a:srgbClr val="F58C65"/>
            </a:solidFill>
            <a:ln w="9525" cap="flat" cmpd="sng">
              <a:solidFill>
                <a:srgbClr val="F58C6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 defTabSz="1017905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子女</a:t>
              </a:r>
            </a:p>
          </p:txBody>
        </p:sp>
        <p:sp>
          <p:nvSpPr>
            <p:cNvPr id="89" name="椭圆 71"/>
            <p:cNvSpPr/>
            <p:nvPr/>
          </p:nvSpPr>
          <p:spPr>
            <a:xfrm>
              <a:off x="5919527" y="3808696"/>
              <a:ext cx="805956" cy="381455"/>
            </a:xfrm>
            <a:prstGeom prst="ellipse">
              <a:avLst/>
            </a:prstGeom>
            <a:solidFill>
              <a:srgbClr val="31B8B4"/>
            </a:solidFill>
            <a:ln w="9525" cap="flat" cmpd="sng">
              <a:noFill/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 defTabSz="1017905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员工</a:t>
              </a:r>
            </a:p>
          </p:txBody>
        </p:sp>
        <p:sp>
          <p:nvSpPr>
            <p:cNvPr id="90" name="椭圆 71"/>
            <p:cNvSpPr/>
            <p:nvPr/>
          </p:nvSpPr>
          <p:spPr>
            <a:xfrm>
              <a:off x="5139616" y="3504593"/>
              <a:ext cx="805956" cy="381455"/>
            </a:xfrm>
            <a:prstGeom prst="ellipse">
              <a:avLst/>
            </a:prstGeom>
            <a:solidFill>
              <a:srgbClr val="F58C65"/>
            </a:solidFill>
            <a:ln w="9525" cap="flat" cmpd="sng">
              <a:solidFill>
                <a:srgbClr val="F58C65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 defTabSz="1017905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同事</a:t>
              </a:r>
            </a:p>
          </p:txBody>
        </p:sp>
        <p:cxnSp>
          <p:nvCxnSpPr>
            <p:cNvPr id="93" name="直接连接符 92"/>
            <p:cNvCxnSpPr>
              <a:stCxn id="90" idx="5"/>
              <a:endCxn id="89" idx="1"/>
            </p:cNvCxnSpPr>
            <p:nvPr/>
          </p:nvCxnSpPr>
          <p:spPr>
            <a:xfrm>
              <a:off x="5827543" y="3830185"/>
              <a:ext cx="210014" cy="3437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stCxn id="89" idx="7"/>
              <a:endCxn id="87" idx="2"/>
            </p:cNvCxnSpPr>
            <p:nvPr/>
          </p:nvCxnSpPr>
          <p:spPr>
            <a:xfrm flipV="1">
              <a:off x="6607453" y="3738499"/>
              <a:ext cx="157002" cy="12606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7" name="直接连接符 4096"/>
            <p:cNvCxnSpPr>
              <a:stCxn id="64" idx="6"/>
              <a:endCxn id="89" idx="3"/>
            </p:cNvCxnSpPr>
            <p:nvPr/>
          </p:nvCxnSpPr>
          <p:spPr>
            <a:xfrm flipV="1">
              <a:off x="5935151" y="4134288"/>
              <a:ext cx="102406" cy="854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1" name="直接连接符 4100"/>
            <p:cNvCxnSpPr>
              <a:stCxn id="88" idx="2"/>
              <a:endCxn id="89" idx="5"/>
            </p:cNvCxnSpPr>
            <p:nvPr/>
          </p:nvCxnSpPr>
          <p:spPr>
            <a:xfrm flipH="1" flipV="1">
              <a:off x="6607453" y="4134288"/>
              <a:ext cx="169413" cy="711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8265845" y="5240177"/>
            <a:ext cx="110929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个协会各项活动</a:t>
            </a:r>
          </a:p>
        </p:txBody>
      </p:sp>
      <p:sp>
        <p:nvSpPr>
          <p:cNvPr id="108" name="TextBox 106"/>
          <p:cNvSpPr txBox="1"/>
          <p:nvPr/>
        </p:nvSpPr>
        <p:spPr>
          <a:xfrm>
            <a:off x="10080813" y="5070900"/>
            <a:ext cx="1462672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基于业务需要，多种形式团建活动</a:t>
            </a:r>
          </a:p>
        </p:txBody>
      </p:sp>
      <p:sp>
        <p:nvSpPr>
          <p:cNvPr id="112" name="矩形 111"/>
          <p:cNvSpPr/>
          <p:nvPr/>
        </p:nvSpPr>
        <p:spPr>
          <a:xfrm>
            <a:off x="8265845" y="4830558"/>
            <a:ext cx="90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缤纷宇通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0316488" y="4768807"/>
            <a:ext cx="90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工会小组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73125" y="816151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93" y="1677954"/>
            <a:ext cx="1375197" cy="87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矩形 41"/>
          <p:cNvSpPr/>
          <p:nvPr/>
        </p:nvSpPr>
        <p:spPr>
          <a:xfrm>
            <a:off x="2152138" y="2642969"/>
            <a:ext cx="830235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收集问题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02352" y="2986643"/>
            <a:ext cx="34758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91069" y="4721327"/>
            <a:ext cx="34758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41"/>
          <p:cNvSpPr/>
          <p:nvPr/>
        </p:nvSpPr>
        <p:spPr>
          <a:xfrm>
            <a:off x="2218850" y="4372836"/>
            <a:ext cx="830235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解决问题</a:t>
            </a:r>
          </a:p>
        </p:txBody>
      </p:sp>
      <p:sp>
        <p:nvSpPr>
          <p:cNvPr id="109" name="矩形 45"/>
          <p:cNvSpPr/>
          <p:nvPr/>
        </p:nvSpPr>
        <p:spPr>
          <a:xfrm>
            <a:off x="8337282" y="1668679"/>
            <a:ext cx="1310565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运动会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文艺汇演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集体婚礼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6" name="矩形 4105"/>
          <p:cNvSpPr/>
          <p:nvPr/>
        </p:nvSpPr>
        <p:spPr>
          <a:xfrm>
            <a:off x="8451582" y="1396259"/>
            <a:ext cx="90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主题活动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978276" y="1711376"/>
            <a:ext cx="1621677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元旦长跑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三八节女工联谊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六一亲子活动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219385" y="1406336"/>
            <a:ext cx="909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节日系列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39"/>
          <p:cNvSpPr txBox="1"/>
          <p:nvPr/>
        </p:nvSpPr>
        <p:spPr>
          <a:xfrm>
            <a:off x="2266576" y="3121576"/>
            <a:ext cx="51203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59198" y="1230279"/>
            <a:ext cx="1578353" cy="369302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促进文化落地</a:t>
            </a:r>
          </a:p>
        </p:txBody>
      </p:sp>
      <p:cxnSp>
        <p:nvCxnSpPr>
          <p:cNvPr id="82" name="直接连接符 81"/>
          <p:cNvCxnSpPr/>
          <p:nvPr/>
        </p:nvCxnSpPr>
        <p:spPr>
          <a:xfrm>
            <a:off x="4430428" y="3172936"/>
            <a:ext cx="34758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419971" y="4372836"/>
            <a:ext cx="347585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97" y="1677955"/>
            <a:ext cx="2265454" cy="131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6" name="直接连接符 85"/>
          <p:cNvCxnSpPr/>
          <p:nvPr/>
        </p:nvCxnSpPr>
        <p:spPr>
          <a:xfrm>
            <a:off x="8089632" y="4557231"/>
            <a:ext cx="34758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8124097" y="2781468"/>
            <a:ext cx="34758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85" idx="0"/>
          </p:cNvCxnSpPr>
          <p:nvPr/>
        </p:nvCxnSpPr>
        <p:spPr>
          <a:xfrm flipH="1">
            <a:off x="9827560" y="1215030"/>
            <a:ext cx="10190" cy="15664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endCxn id="85" idx="2"/>
          </p:cNvCxnSpPr>
          <p:nvPr/>
        </p:nvCxnSpPr>
        <p:spPr>
          <a:xfrm>
            <a:off x="9837750" y="4557231"/>
            <a:ext cx="0" cy="18203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726" y="2864123"/>
            <a:ext cx="2813689" cy="128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6" t="4063" r="8338" b="53074"/>
          <a:stretch/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009518" y="662272"/>
            <a:ext cx="10171376" cy="5601997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1470CBB-3A6C-40EC-850D-23A38C1DBC31}"/>
              </a:ext>
            </a:extLst>
          </p:cNvPr>
          <p:cNvSpPr txBox="1"/>
          <p:nvPr/>
        </p:nvSpPr>
        <p:spPr>
          <a:xfrm>
            <a:off x="2740631" y="3253209"/>
            <a:ext cx="54889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spc="600" smtClean="0">
                <a:solidFill>
                  <a:srgbClr val="FF925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本期精彩导读</a:t>
            </a:r>
            <a:endParaRPr lang="zh-CN" altLang="en-US" sz="6000" b="1" spc="600" dirty="0">
              <a:solidFill>
                <a:srgbClr val="FF925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B46C48E-6B9D-4BFA-AF23-866A921B7DB9}"/>
              </a:ext>
            </a:extLst>
          </p:cNvPr>
          <p:cNvSpPr txBox="1"/>
          <p:nvPr/>
        </p:nvSpPr>
        <p:spPr>
          <a:xfrm>
            <a:off x="2740631" y="2307164"/>
            <a:ext cx="2873556" cy="7696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PART </a:t>
            </a:r>
            <a:r>
              <a:rPr lang="en-US" altLang="zh-CN" sz="4400" b="1" smtClean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03</a:t>
            </a:r>
            <a:endParaRPr lang="zh-CN" altLang="en-US" sz="44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4772" y="434923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kern="0" smtClean="0">
                <a:solidFill>
                  <a:srgbClr val="5E8A43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最近都发生了哪些精彩有趣的事儿？</a:t>
            </a:r>
            <a:endParaRPr lang="en-US" altLang="zh-CN" kern="0" dirty="0">
              <a:solidFill>
                <a:srgbClr val="5E8A43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598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latinLnBrk="0"/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生活托底系列</a:t>
            </a:r>
            <a:endParaRPr lang="zh-CN" altLang="en-US" sz="3200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20" y="1527104"/>
            <a:ext cx="29813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任意多边形 10"/>
          <p:cNvSpPr/>
          <p:nvPr/>
        </p:nvSpPr>
        <p:spPr>
          <a:xfrm>
            <a:off x="896120" y="2992358"/>
            <a:ext cx="2981325" cy="3225477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rgbClr val="5E8A43"/>
          </a:solidFill>
          <a:ln w="3175">
            <a:solidFill>
              <a:srgbClr val="5E8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516" tIns="34758" rIns="69516" bIns="34758" rtlCol="0" anchor="ctr"/>
          <a:lstStyle/>
          <a:p>
            <a:pPr defTabSz="927108"/>
            <a:endParaRPr lang="zh-HK" alt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2" name="文本框 65"/>
          <p:cNvSpPr txBox="1"/>
          <p:nvPr/>
        </p:nvSpPr>
        <p:spPr>
          <a:xfrm>
            <a:off x="896120" y="3334419"/>
            <a:ext cx="2981325" cy="2655518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defTabSz="927108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工会根据不同阶段员工诉求，组织员工访谈，各小组长把工会政策、福利能信息传递给大家，同时收集大家工作、生活中遇到的问题，并协调相关资源进行解决。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我们不仅仅只关注您的工作，我们更想成为您在生活、工作中的好帮手。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8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月份共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完成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54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次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员工访谈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7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次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关怀慰问，做好员工工作、生活中问题解疑、处理；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及时向员工传达公司的关怀。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3" name="文本框 64"/>
          <p:cNvSpPr txBox="1"/>
          <p:nvPr/>
        </p:nvSpPr>
        <p:spPr>
          <a:xfrm>
            <a:off x="1656616" y="2991024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员工访谈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6" b="8245"/>
          <a:stretch/>
        </p:blipFill>
        <p:spPr bwMode="auto">
          <a:xfrm>
            <a:off x="4876098" y="1531575"/>
            <a:ext cx="2967236" cy="143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任意多边形 15"/>
          <p:cNvSpPr/>
          <p:nvPr/>
        </p:nvSpPr>
        <p:spPr>
          <a:xfrm>
            <a:off x="4876098" y="3008478"/>
            <a:ext cx="2967236" cy="3251945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rgbClr val="5E8A43"/>
          </a:solidFill>
          <a:ln w="3175">
            <a:solidFill>
              <a:srgbClr val="5E8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516" tIns="34758" rIns="69516" bIns="34758" rtlCol="0" anchor="ctr"/>
          <a:lstStyle/>
          <a:p>
            <a:pPr algn="ctr" defTabSz="927108"/>
            <a:endParaRPr lang="zh-HK" alt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7" name="文本框 67"/>
          <p:cNvSpPr txBox="1"/>
          <p:nvPr/>
        </p:nvSpPr>
        <p:spPr>
          <a:xfrm>
            <a:off x="4918431" y="3384836"/>
            <a:ext cx="2967236" cy="2655518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defTabSz="927108"/>
            <a:r>
              <a:rPr lang="en-US" altLang="zh-CN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8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月份开展中秋月饼福利信息统计：</a:t>
            </a:r>
            <a:endParaRPr lang="en-US" altLang="zh-CN" sz="14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中秋月饼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：共组织信息填写申报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355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人，标准福利及自购合计宇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家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518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盒，桂染中秋月色香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143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盒，宇月同行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8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盒；</a:t>
            </a:r>
            <a:endParaRPr lang="en-US" altLang="zh-CN" sz="14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中秋福利：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为满足员工对节日福利的多样化需求，增加宇通生活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APP“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等值电子福利积分卡”，品类丰富且低于市场价、支持厂内扫码付、长期有效可累计、积分可兑换天猫京东丹尼斯卡，欢迎大家选择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体验。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68"/>
          <p:cNvSpPr txBox="1"/>
          <p:nvPr/>
        </p:nvSpPr>
        <p:spPr>
          <a:xfrm>
            <a:off x="5785126" y="3018003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员工福利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34" y="1531575"/>
            <a:ext cx="2763265" cy="473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latinLnBrk="0"/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生活托底系列</a:t>
            </a:r>
            <a:endParaRPr lang="zh-CN" altLang="en-US" sz="3200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64"/>
          <p:cNvSpPr txBox="1"/>
          <p:nvPr/>
        </p:nvSpPr>
        <p:spPr>
          <a:xfrm>
            <a:off x="2757287" y="3023340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员工访谈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7" name="文本框 67"/>
          <p:cNvSpPr txBox="1"/>
          <p:nvPr/>
        </p:nvSpPr>
        <p:spPr>
          <a:xfrm>
            <a:off x="6829425" y="3384836"/>
            <a:ext cx="2552700" cy="2655518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defTabSz="927108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在疫情期间公司从衣食住行各方面制定管控保障举措，每日收集健康数据，返厂人员严格把关，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每人每两天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可领取</a:t>
            </a:r>
            <a:r>
              <a:rPr lang="en-US" altLang="zh-CN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1</a:t>
            </a:r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个一次性医用口罩，办公场所定频消毒，让您在公司安心工作。有没有觉得我们成为了“别人家的公司”？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zh-CN" alt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另外，还完成了以下福利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发放</a:t>
            </a:r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：</a:t>
            </a:r>
            <a:endParaRPr lang="en-US" altLang="zh-CN" sz="140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defTabSz="927108"/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中秋月饼：统计人数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355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人，其中宇家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518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盒，桂染中秋月色香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143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盒，宇月同行</a:t>
            </a:r>
            <a:r>
              <a:rPr lang="en-US" altLang="zh-CN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8</a:t>
            </a:r>
            <a:r>
              <a:rPr lang="zh-CN" altLang="en-US" sz="14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盒</a:t>
            </a:r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3EA1F233-C03E-A345-8848-B6C785D5E4A3}"/>
              </a:ext>
            </a:extLst>
          </p:cNvPr>
          <p:cNvGrpSpPr/>
          <p:nvPr/>
        </p:nvGrpSpPr>
        <p:grpSpPr>
          <a:xfrm>
            <a:off x="5395145" y="1428155"/>
            <a:ext cx="6139630" cy="4541769"/>
            <a:chOff x="5328470" y="1351955"/>
            <a:chExt cx="6139630" cy="4541769"/>
          </a:xfrm>
        </p:grpSpPr>
        <p:sp>
          <p:nvSpPr>
            <p:cNvPr id="25" name="矩形 24"/>
            <p:cNvSpPr/>
            <p:nvPr/>
          </p:nvSpPr>
          <p:spPr>
            <a:xfrm>
              <a:off x="5328470" y="1351955"/>
              <a:ext cx="6139630" cy="4541769"/>
            </a:xfrm>
            <a:prstGeom prst="rect">
              <a:avLst/>
            </a:prstGeom>
            <a:solidFill>
              <a:srgbClr val="F58C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TextBox 5"/>
            <p:cNvSpPr txBox="1"/>
            <p:nvPr/>
          </p:nvSpPr>
          <p:spPr>
            <a:xfrm>
              <a:off x="5455040" y="2058340"/>
              <a:ext cx="5785406" cy="1938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无息借款：</a:t>
              </a:r>
              <a:endParaRPr lang="en-US" altLang="zh-CN" sz="1400" b="1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员工或家属突发疾病、子女上学、不可抗拒或重大突发事件（天灾和突发事故）等原因，短期内家庭需要大额支出且个人评估后家庭积蓄不足以支付，由此带来临时性生活困难。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最高金额：</a:t>
              </a:r>
              <a:r>
                <a:rPr lang="en-US" altLang="zh-CN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3</a:t>
              </a: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万元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利息：员工在借款期限内只需偿还借款本金，不需支付利息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5455040" y="1522334"/>
              <a:ext cx="601306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解难基金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（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如有需要可联系工会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主席：</a:t>
              </a:r>
              <a:r>
                <a:rPr lang="zh-CN" altLang="en-US" sz="1600" b="1" dirty="0" smtClean="0"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时晓东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inpin heiti" panose="00000500000000000000" pitchFamily="2" charset="-122"/>
                </a:rPr>
                <a:t>）</a:t>
              </a:r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5455040" y="4141860"/>
              <a:ext cx="5785406" cy="16158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有息借款：</a:t>
              </a:r>
              <a:endParaRPr lang="en-US" altLang="zh-CN" sz="1400" b="1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为更好地解决困难员工及家庭在生活中所遇到的经济困难，减轻员工因短期经济产生的压力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最高金额：</a:t>
              </a:r>
              <a:r>
                <a:rPr lang="en-US" altLang="zh-CN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30</a:t>
              </a: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万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inpin heiti" panose="00000500000000000000" pitchFamily="2" charset="-122"/>
                </a:rPr>
                <a:t>利息：根据不同员工、不同贷款年限等条件计算</a:t>
              </a:r>
              <a:endParaRPr lang="en-US" altLang="zh-CN" sz="1400" dirty="0">
                <a:solidFill>
                  <a:schemeClr val="bg1"/>
                </a:solidFill>
                <a:sym typeface="inpin heiti" panose="00000500000000000000" pitchFamily="2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99" y="2195869"/>
            <a:ext cx="48291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698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latinLnBrk="0"/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生活托底系列</a:t>
            </a:r>
            <a:r>
              <a:rPr lang="en-US" altLang="zh-CN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——</a:t>
            </a:r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座谈会</a:t>
            </a:r>
            <a:endParaRPr lang="zh-CN" altLang="en-US" sz="3200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64"/>
          <p:cNvSpPr txBox="1"/>
          <p:nvPr/>
        </p:nvSpPr>
        <p:spPr>
          <a:xfrm>
            <a:off x="3785987" y="3023340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员工访谈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68"/>
          <p:cNvSpPr txBox="1"/>
          <p:nvPr/>
        </p:nvSpPr>
        <p:spPr>
          <a:xfrm>
            <a:off x="7244574" y="3008478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员工福利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592" y="1392932"/>
            <a:ext cx="1136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智能网</a:t>
            </a:r>
            <a:r>
              <a:rPr lang="zh-CN" altLang="en-US" dirty="0"/>
              <a:t>联分会组织、党小组</a:t>
            </a:r>
            <a:r>
              <a:rPr lang="en-US" altLang="zh-CN" dirty="0"/>
              <a:t>2</a:t>
            </a:r>
            <a:r>
              <a:rPr lang="zh-CN" altLang="en-US" dirty="0" smtClean="0"/>
              <a:t>组承办开展</a:t>
            </a:r>
            <a:r>
              <a:rPr lang="zh-CN" altLang="en-US" dirty="0"/>
              <a:t>二季度员工座谈会</a:t>
            </a:r>
            <a:r>
              <a:rPr lang="zh-CN" altLang="en-US" dirty="0" smtClean="0"/>
              <a:t>，采用现场</a:t>
            </a:r>
            <a:r>
              <a:rPr lang="en-US" altLang="zh-CN" dirty="0" smtClean="0"/>
              <a:t>+</a:t>
            </a:r>
            <a:r>
              <a:rPr lang="zh-CN" altLang="en-US" dirty="0" smtClean="0"/>
              <a:t>线上远程方式，共计</a:t>
            </a:r>
            <a:r>
              <a:rPr lang="en-US" altLang="zh-CN" dirty="0" smtClean="0"/>
              <a:t>23</a:t>
            </a:r>
            <a:r>
              <a:rPr lang="zh-CN" altLang="en-US" dirty="0" smtClean="0"/>
              <a:t>人参会。会上工会主席时晓东就当前工会工作内容及开展情况做汇报解说，座谈会收集的反馈问题共计</a:t>
            </a:r>
            <a:r>
              <a:rPr lang="en-US" altLang="zh-CN" dirty="0" smtClean="0"/>
              <a:t>6</a:t>
            </a:r>
            <a:r>
              <a:rPr lang="zh-CN" altLang="en-US" dirty="0" smtClean="0"/>
              <a:t>项，会后就问题答复已邮件公示。</a:t>
            </a:r>
            <a:endParaRPr lang="zh-CN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1" y="2734504"/>
            <a:ext cx="5209586" cy="299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71" y="2734504"/>
            <a:ext cx="5528864" cy="299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02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latinLnBrk="0"/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精彩活动之“节约用餐、拒绝浪费”</a:t>
            </a:r>
            <a:endParaRPr lang="zh-CN" altLang="en-US" sz="3200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64"/>
          <p:cNvSpPr txBox="1"/>
          <p:nvPr/>
        </p:nvSpPr>
        <p:spPr>
          <a:xfrm>
            <a:off x="3785987" y="3023340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员工访谈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68"/>
          <p:cNvSpPr txBox="1"/>
          <p:nvPr/>
        </p:nvSpPr>
        <p:spPr>
          <a:xfrm>
            <a:off x="7244574" y="3008478"/>
            <a:ext cx="1244437" cy="316416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员工福利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" y="2190801"/>
            <a:ext cx="5498475" cy="340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9219" y="1119115"/>
            <a:ext cx="1022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智能网</a:t>
            </a:r>
            <a:r>
              <a:rPr lang="zh-CN" altLang="zh-CN" dirty="0"/>
              <a:t>联设计院分会联合</a:t>
            </a:r>
            <a:r>
              <a:rPr lang="zh-CN" altLang="zh-CN" dirty="0" smtClean="0"/>
              <a:t>党小组</a:t>
            </a:r>
            <a:r>
              <a:rPr lang="zh-CN" altLang="en-US" dirty="0" smtClean="0"/>
              <a:t>响应公司倡议，</a:t>
            </a:r>
            <a:r>
              <a:rPr lang="zh-CN" altLang="zh-CN" dirty="0" smtClean="0"/>
              <a:t>举行</a:t>
            </a:r>
            <a:r>
              <a:rPr lang="zh-CN" altLang="zh-CN" dirty="0"/>
              <a:t>“节约粮食、拒绝浪费”的家庭倡导微信集赞</a:t>
            </a:r>
            <a:r>
              <a:rPr lang="zh-CN" altLang="zh-CN" dirty="0" smtClean="0"/>
              <a:t>活动</a:t>
            </a:r>
            <a:r>
              <a:rPr lang="zh-CN" altLang="en-US" dirty="0" smtClean="0"/>
              <a:t>，</a:t>
            </a:r>
            <a:r>
              <a:rPr lang="zh-CN" altLang="zh-CN" dirty="0"/>
              <a:t>进一步加强宣传教育，切实培养节约习惯，在全社会营造浪费可耻、节约光荣的</a:t>
            </a:r>
            <a:r>
              <a:rPr lang="zh-CN" altLang="zh-CN" dirty="0" smtClean="0"/>
              <a:t>氛围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87" y="2231891"/>
            <a:ext cx="2581433" cy="402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313" y="2231891"/>
            <a:ext cx="2372242" cy="402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63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"/>
          <p:cNvSpPr txBox="1"/>
          <p:nvPr/>
        </p:nvSpPr>
        <p:spPr>
          <a:xfrm>
            <a:off x="1794524" y="296038"/>
            <a:ext cx="6072269" cy="446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defTabSz="927108"/>
            <a:r>
              <a:rPr lang="zh-CN" altLang="en-US" sz="2900" b="1" smtClean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文化管理落地情况</a:t>
            </a:r>
            <a:r>
              <a:rPr lang="en-US" altLang="zh-CN" sz="2900" b="1" smtClean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--</a:t>
            </a:r>
            <a:r>
              <a:rPr lang="zh-CN" altLang="en-US" sz="2900" b="1" smtClean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全员素养提升</a:t>
            </a:r>
            <a:endParaRPr lang="zh-CN" altLang="en-US" sz="2900" b="1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24" name="文本框 68"/>
          <p:cNvSpPr txBox="1"/>
          <p:nvPr/>
        </p:nvSpPr>
        <p:spPr>
          <a:xfrm>
            <a:off x="7244575" y="3008480"/>
            <a:ext cx="1244437" cy="316489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r>
              <a:rPr lang="zh-CN" alt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员工福利</a:t>
            </a:r>
            <a:endParaRPr lang="zh-HK" altLang="en-US" sz="16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25" name="文本框 69"/>
          <p:cNvSpPr txBox="1"/>
          <p:nvPr/>
        </p:nvSpPr>
        <p:spPr>
          <a:xfrm>
            <a:off x="7180802" y="3585963"/>
            <a:ext cx="1558122" cy="285638"/>
          </a:xfrm>
          <a:prstGeom prst="rect">
            <a:avLst/>
          </a:prstGeom>
          <a:noFill/>
        </p:spPr>
        <p:txBody>
          <a:bodyPr wrap="square" lIns="69516" tIns="34758" rIns="69516" bIns="34758" rtlCol="0">
            <a:spAutoFit/>
          </a:bodyPr>
          <a:lstStyle/>
          <a:p>
            <a:pPr algn="ctr" defTabSz="927108"/>
            <a:endParaRPr lang="en-US" altLang="zh-CN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29714" y="1148501"/>
            <a:ext cx="5093753" cy="52456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智能网联设计院全员素养提升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日下午在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EIP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宇通公告中发布《集团全员素养升级管控红线及工作机制》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为保证全院所有干部员工都能够充分领会、落地该机制精神，对该机制引起足够的重视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智能网联设计院分会</a:t>
            </a: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开展了</a:t>
            </a: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《集团全员素养升级管控红线及工作机制》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易学堂线上测试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全院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所有人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对该机制深入理解，并考试通过。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020167235"/>
              </p:ext>
            </p:extLst>
          </p:nvPr>
        </p:nvGraphicFramePr>
        <p:xfrm>
          <a:off x="6287635" y="1148501"/>
          <a:ext cx="5426185" cy="5149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marL="0" lvl="1" algn="ctr" defTabSz="927108"/>
            <a:r>
              <a:rPr lang="zh-CN" altLang="en-US" sz="2900" b="1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文化管理落地情况</a:t>
            </a:r>
            <a:r>
              <a:rPr lang="en-US" altLang="zh-CN" sz="2900" b="1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--</a:t>
            </a:r>
            <a:r>
              <a:rPr lang="zh-CN" altLang="en-US" sz="2900" b="1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风气氛围提升</a:t>
            </a:r>
            <a:endParaRPr lang="zh-CN" altLang="en-US" sz="2900" b="1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3239" y="1836307"/>
            <a:ext cx="5227116" cy="3783224"/>
          </a:xfrm>
          <a:prstGeom prst="ellipse">
            <a:avLst/>
          </a:prstGeom>
          <a:solidFill>
            <a:srgbClr val="FECC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风气氛围案例反馈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为保证全院风气氛围一致向好，典型风气氛围问题闭环管控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，工会建立了风气氛围典型案例的定期反馈机制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8900" y="1773400"/>
            <a:ext cx="5143500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月份，工会共收集典型风气氛围案例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跨体系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案例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正向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典型负向案例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重点跟踪落实案例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此外，我们还会通过智能网联设计院微信群，向全院员工分享典型风气氛围案例，供大家学习对标，自我提升。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6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r>
              <a:rPr lang="zh-CN" altLang="en-US" sz="320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生活托底系列</a:t>
            </a:r>
            <a:r>
              <a:rPr lang="en-US" altLang="zh-CN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——</a:t>
            </a:r>
            <a:r>
              <a:rPr lang="zh-CN" altLang="en-US" sz="320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全员健身运动倡议</a:t>
            </a:r>
            <a:endParaRPr lang="zh-CN" altLang="en-US" sz="3200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592" y="1206719"/>
            <a:ext cx="11138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车联网研发部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为响应公司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全员健身倡议书“生命在于运动 幸福源于健康”，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部门内部制定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员工健身运动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执行方案内容：</a:t>
            </a:r>
          </a:p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、达标标准：每周内微信步数累计至少达到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步；月度达到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步。</a:t>
            </a:r>
          </a:p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、监控方式：周度通过微信或宇信通发送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截图给部门监控人员。</a:t>
            </a:r>
          </a:p>
          <a:p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月度步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的同事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；排在第一位的同事步数达到</a:t>
            </a:r>
            <a:r>
              <a: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</a:t>
            </a:r>
            <a:r>
              <a:rPr lang="zh-CN" altLang="en-US"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10419"/>
              </p:ext>
            </p:extLst>
          </p:nvPr>
        </p:nvGraphicFramePr>
        <p:xfrm>
          <a:off x="545592" y="2407048"/>
          <a:ext cx="11274934" cy="415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59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2" t="6399" r="40866" b="47888"/>
          <a:stretch/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26" name="文本框 16">
            <a:extLst>
              <a:ext uri="{FF2B5EF4-FFF2-40B4-BE49-F238E27FC236}">
                <a16:creationId xmlns:a16="http://schemas.microsoft.com/office/drawing/2014/main" xmlns="" id="{E4CB609B-398B-4939-A68F-0BB47BE2E7EB}"/>
              </a:ext>
            </a:extLst>
          </p:cNvPr>
          <p:cNvSpPr txBox="1"/>
          <p:nvPr/>
        </p:nvSpPr>
        <p:spPr>
          <a:xfrm>
            <a:off x="5693066" y="1709435"/>
            <a:ext cx="4376798" cy="707886"/>
          </a:xfrm>
          <a:prstGeom prst="rect">
            <a:avLst/>
          </a:prstGeom>
          <a:solidFill>
            <a:srgbClr val="7AB5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目录</a:t>
            </a:r>
            <a:endParaRPr lang="en-US" altLang="zh-CN" sz="40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27" name="文本框 17">
            <a:extLst>
              <a:ext uri="{FF2B5EF4-FFF2-40B4-BE49-F238E27FC236}">
                <a16:creationId xmlns:a16="http://schemas.microsoft.com/office/drawing/2014/main" xmlns="" id="{EC68AE1E-6025-421F-9614-E5BA4438C072}"/>
              </a:ext>
            </a:extLst>
          </p:cNvPr>
          <p:cNvSpPr txBox="1"/>
          <p:nvPr/>
        </p:nvSpPr>
        <p:spPr>
          <a:xfrm>
            <a:off x="4966811" y="3298906"/>
            <a:ext cx="29834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zh-CN" altLang="en-US" sz="2800" b="1" spc="60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认识我们</a:t>
            </a:r>
          </a:p>
          <a:p>
            <a:pPr algn="l" fontAlgn="auto"/>
            <a:r>
              <a:rPr lang="zh-CN" altLang="en-US" sz="900">
                <a:solidFill>
                  <a:srgbClr val="7AB5AC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And </a:t>
            </a:r>
            <a:r>
              <a:rPr lang="zh-CN" altLang="en-US" sz="900" dirty="0">
                <a:solidFill>
                  <a:srgbClr val="7AB5AC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I've waited longer for you than I've waited for any woman.</a:t>
            </a:r>
          </a:p>
        </p:txBody>
      </p:sp>
      <p:sp>
        <p:nvSpPr>
          <p:cNvPr id="30" name="文本框 18">
            <a:extLst>
              <a:ext uri="{FF2B5EF4-FFF2-40B4-BE49-F238E27FC236}">
                <a16:creationId xmlns:a16="http://schemas.microsoft.com/office/drawing/2014/main" xmlns="" id="{41C9B16D-5E00-4233-92AA-42D48BEA0808}"/>
              </a:ext>
            </a:extLst>
          </p:cNvPr>
          <p:cNvSpPr txBox="1"/>
          <p:nvPr/>
        </p:nvSpPr>
        <p:spPr>
          <a:xfrm>
            <a:off x="4148477" y="3343175"/>
            <a:ext cx="76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01</a:t>
            </a: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xmlns="" id="{F8371480-0D0F-47E5-82CF-F6BB3F0F181D}"/>
              </a:ext>
            </a:extLst>
          </p:cNvPr>
          <p:cNvSpPr txBox="1"/>
          <p:nvPr/>
        </p:nvSpPr>
        <p:spPr>
          <a:xfrm>
            <a:off x="4975701" y="4610272"/>
            <a:ext cx="29745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spc="60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本期精彩导读</a:t>
            </a:r>
            <a:endParaRPr lang="zh-CN" altLang="en-US" sz="2800" b="1" spc="600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  <a:p>
            <a:pPr lvl="0"/>
            <a:r>
              <a:rPr lang="zh-CN" altLang="en-US" sz="900" dirty="0">
                <a:solidFill>
                  <a:srgbClr val="7AB5AC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And I've waited longer for you than I've waited for any woman.</a:t>
            </a:r>
          </a:p>
        </p:txBody>
      </p:sp>
      <p:sp>
        <p:nvSpPr>
          <p:cNvPr id="32" name="文本框 20">
            <a:extLst>
              <a:ext uri="{FF2B5EF4-FFF2-40B4-BE49-F238E27FC236}">
                <a16:creationId xmlns:a16="http://schemas.microsoft.com/office/drawing/2014/main" xmlns="" id="{C9744988-75C8-4C71-9E3D-9915735F2B5A}"/>
              </a:ext>
            </a:extLst>
          </p:cNvPr>
          <p:cNvSpPr txBox="1"/>
          <p:nvPr/>
        </p:nvSpPr>
        <p:spPr>
          <a:xfrm>
            <a:off x="4157367" y="4654541"/>
            <a:ext cx="76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smtClean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03</a:t>
            </a:r>
            <a:endParaRPr lang="en-US" altLang="zh-CN" sz="28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3" name="文本框 25">
            <a:extLst>
              <a:ext uri="{FF2B5EF4-FFF2-40B4-BE49-F238E27FC236}">
                <a16:creationId xmlns:a16="http://schemas.microsoft.com/office/drawing/2014/main" xmlns="" id="{49C96169-9299-4599-BB9D-918B67F5ED04}"/>
              </a:ext>
            </a:extLst>
          </p:cNvPr>
          <p:cNvSpPr txBox="1"/>
          <p:nvPr/>
        </p:nvSpPr>
        <p:spPr>
          <a:xfrm>
            <a:off x="9051368" y="3254637"/>
            <a:ext cx="29834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/>
            <a:r>
              <a:rPr lang="zh-CN" altLang="en-US" sz="2800" b="1" spc="60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政策解读</a:t>
            </a:r>
            <a:endParaRPr lang="zh-CN" altLang="en-US" sz="2800" b="1" spc="600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  <a:p>
            <a:pPr algn="l" fontAlgn="auto"/>
            <a:r>
              <a:rPr lang="zh-CN" altLang="en-US" sz="900" dirty="0">
                <a:solidFill>
                  <a:srgbClr val="7AB5AC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And I've waited longer for you than I've waited for any woman.</a:t>
            </a:r>
          </a:p>
        </p:txBody>
      </p:sp>
      <p:sp>
        <p:nvSpPr>
          <p:cNvPr id="34" name="文本框 26">
            <a:extLst>
              <a:ext uri="{FF2B5EF4-FFF2-40B4-BE49-F238E27FC236}">
                <a16:creationId xmlns:a16="http://schemas.microsoft.com/office/drawing/2014/main" xmlns="" id="{A80D824C-E1D4-4770-BBA5-53AE36CF497C}"/>
              </a:ext>
            </a:extLst>
          </p:cNvPr>
          <p:cNvSpPr txBox="1"/>
          <p:nvPr/>
        </p:nvSpPr>
        <p:spPr>
          <a:xfrm>
            <a:off x="8233034" y="3298906"/>
            <a:ext cx="760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smtClean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02</a:t>
            </a:r>
            <a:endParaRPr lang="en-US" altLang="zh-CN" sz="28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35" name="文本框 27">
            <a:extLst>
              <a:ext uri="{FF2B5EF4-FFF2-40B4-BE49-F238E27FC236}">
                <a16:creationId xmlns:a16="http://schemas.microsoft.com/office/drawing/2014/main" xmlns="" id="{F5476488-D757-43B1-87A8-B644BC4F8529}"/>
              </a:ext>
            </a:extLst>
          </p:cNvPr>
          <p:cNvSpPr txBox="1"/>
          <p:nvPr/>
        </p:nvSpPr>
        <p:spPr>
          <a:xfrm>
            <a:off x="9060258" y="4566003"/>
            <a:ext cx="29745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spc="60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美丽心情</a:t>
            </a:r>
            <a:endParaRPr lang="zh-CN" altLang="en-US" sz="2800" b="1" spc="600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  <a:p>
            <a:pPr lvl="0"/>
            <a:r>
              <a:rPr lang="zh-CN" altLang="en-US" sz="900" dirty="0">
                <a:solidFill>
                  <a:srgbClr val="7AB5AC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And I've waited longer for you than I've waited for any woman.</a:t>
            </a:r>
          </a:p>
        </p:txBody>
      </p:sp>
      <p:sp>
        <p:nvSpPr>
          <p:cNvPr id="36" name="文本框 28">
            <a:extLst>
              <a:ext uri="{FF2B5EF4-FFF2-40B4-BE49-F238E27FC236}">
                <a16:creationId xmlns:a16="http://schemas.microsoft.com/office/drawing/2014/main" xmlns="" id="{D64FBA96-30A6-4D94-8A99-E3D570AF0632}"/>
              </a:ext>
            </a:extLst>
          </p:cNvPr>
          <p:cNvSpPr txBox="1"/>
          <p:nvPr/>
        </p:nvSpPr>
        <p:spPr>
          <a:xfrm>
            <a:off x="8241924" y="4610272"/>
            <a:ext cx="76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834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6" t="4063" r="8338" b="53074"/>
          <a:stretch/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009518" y="662272"/>
            <a:ext cx="10171376" cy="5601997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1470CBB-3A6C-40EC-850D-23A38C1DBC31}"/>
              </a:ext>
            </a:extLst>
          </p:cNvPr>
          <p:cNvSpPr txBox="1"/>
          <p:nvPr/>
        </p:nvSpPr>
        <p:spPr>
          <a:xfrm>
            <a:off x="2740631" y="3253209"/>
            <a:ext cx="54889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spc="600" smtClean="0">
                <a:solidFill>
                  <a:srgbClr val="FF925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美丽心灵</a:t>
            </a:r>
            <a:endParaRPr lang="zh-CN" altLang="en-US" sz="6000" b="1" spc="600" dirty="0">
              <a:solidFill>
                <a:srgbClr val="FF925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B46C48E-6B9D-4BFA-AF23-866A921B7DB9}"/>
              </a:ext>
            </a:extLst>
          </p:cNvPr>
          <p:cNvSpPr txBox="1"/>
          <p:nvPr/>
        </p:nvSpPr>
        <p:spPr>
          <a:xfrm>
            <a:off x="2740631" y="2307164"/>
            <a:ext cx="2873556" cy="7696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PART </a:t>
            </a:r>
            <a:r>
              <a:rPr lang="en-US" altLang="zh-CN" sz="4400" b="1" smtClean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04</a:t>
            </a:r>
            <a:endParaRPr lang="zh-CN" altLang="en-US" sz="44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05836" y="43492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>
                <a:solidFill>
                  <a:srgbClr val="299DB6"/>
                </a:solidFill>
                <a:latin typeface="微软雅黑" pitchFamily="34" charset="-122"/>
                <a:ea typeface="微软雅黑" pitchFamily="34" charset="-122"/>
              </a:rPr>
              <a:t>我们积极向上，拥抱</a:t>
            </a:r>
            <a:r>
              <a:rPr lang="zh-CN" altLang="en-US" smtClean="0">
                <a:solidFill>
                  <a:srgbClr val="299DB6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  <a:endParaRPr lang="zh-CN" altLang="en-US">
              <a:solidFill>
                <a:srgbClr val="299DB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916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r>
              <a:rPr lang="zh-CN" altLang="en-US" sz="3200" b="1">
                <a:solidFill>
                  <a:srgbClr val="299DB6"/>
                </a:solidFill>
                <a:latin typeface="微软雅黑" pitchFamily="34" charset="-122"/>
                <a:ea typeface="微软雅黑" pitchFamily="34" charset="-122"/>
              </a:rPr>
              <a:t>精彩文章导读</a:t>
            </a:r>
            <a:endParaRPr lang="zh-CN" altLang="en-US" sz="3200" b="1" dirty="0">
              <a:solidFill>
                <a:srgbClr val="299D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9" y="1236285"/>
            <a:ext cx="108591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啥都不想干是抑郁了吗？未必，你可能就是单纯的懒</a:t>
            </a:r>
            <a:r>
              <a:rPr lang="zh-CN" altLang="en-US" sz="2400" b="1" dirty="0" smtClean="0">
                <a:latin typeface="+mn-ea"/>
              </a:rPr>
              <a:t>惰</a:t>
            </a:r>
            <a:endParaRPr lang="en-US" altLang="zh-CN" sz="2400" b="1" dirty="0" smtClean="0">
              <a:latin typeface="+mn-ea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     </a:t>
            </a:r>
            <a:endParaRPr lang="en-US" altLang="zh-CN" dirty="0" smtClean="0"/>
          </a:p>
          <a:p>
            <a:r>
              <a:rPr lang="zh-CN" altLang="en-US" dirty="0" smtClean="0"/>
              <a:t>       上</a:t>
            </a:r>
            <a:r>
              <a:rPr lang="zh-CN" altLang="en-US" dirty="0"/>
              <a:t>周有一位朋友和我说自己抑郁了，因为什么都不想干。我回答说，我也什么都不想干，就想天天吃了睡，睡了吃，往复循环</a:t>
            </a:r>
            <a:r>
              <a:rPr lang="zh-CN" altLang="en-US" dirty="0" smtClean="0"/>
              <a:t>。她</a:t>
            </a:r>
            <a:r>
              <a:rPr lang="zh-CN" altLang="en-US" dirty="0"/>
              <a:t>又说：赶紧帮我找个抑郁测试，我要证明给你看！于是我给她扔了一个抑郁自评量表过去，结果是，根本就没有抑郁</a:t>
            </a:r>
            <a:r>
              <a:rPr lang="zh-CN" altLang="en-US" dirty="0" smtClean="0"/>
              <a:t>。她</a:t>
            </a:r>
            <a:r>
              <a:rPr lang="zh-CN" altLang="en-US" dirty="0"/>
              <a:t>仍然不死心：我要去医院，我要让医生证明给你看，我真的抑郁了</a:t>
            </a:r>
            <a:r>
              <a:rPr lang="zh-CN" altLang="en-US" dirty="0" smtClean="0"/>
              <a:t>！于</a:t>
            </a:r>
            <a:r>
              <a:rPr lang="zh-CN" altLang="en-US" dirty="0"/>
              <a:t>是我给她截了张图，是到专科医院初诊时的检测单。当她看到上面十几项的心理测评、好几项的生化指标检测、以及总额一千出头的费用时，和我说：这么贵！那我不抑郁了</a:t>
            </a:r>
            <a:r>
              <a:rPr lang="zh-CN" altLang="en-US" dirty="0" smtClean="0"/>
              <a:t>！最</a:t>
            </a:r>
            <a:r>
              <a:rPr lang="zh-CN" altLang="en-US" dirty="0"/>
              <a:t>后我送了她一个姨母笑，并回了她一句话：抑郁容不得你，毕竟你懒得抑郁</a:t>
            </a:r>
            <a:r>
              <a:rPr lang="zh-CN" altLang="en-US" dirty="0" smtClean="0"/>
              <a:t>。当</a:t>
            </a:r>
            <a:r>
              <a:rPr lang="zh-CN" altLang="en-US" dirty="0"/>
              <a:t>然，这只是句玩笑话，抑郁这个话题是很严肃的。之所以和她这样讲，是因为很多人都因为自己的懒惰，把“抑郁”拉出来背锅；还有的人的确分不清楚什么是懒惰，什么是抑郁。当然，懒惰和抑郁也并非什么关系都没有，今天就来聊一聊懒惰和抑郁的区别</a:t>
            </a:r>
            <a:r>
              <a:rPr lang="zh-CN" altLang="en-US" dirty="0" smtClean="0"/>
              <a:t>。在</a:t>
            </a:r>
            <a:r>
              <a:rPr lang="zh-CN" altLang="en-US" dirty="0"/>
              <a:t>抑郁症人群中，的确会有一些人最初只是感觉到有些懒惰，早上不想起床，不想上学或者上班，从表面上看和懒没有任何区别。但实际上，懒惰和抑郁的深层动力是截然不同的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1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r>
              <a:rPr lang="zh-CN" altLang="en-US" sz="3200" b="1">
                <a:solidFill>
                  <a:srgbClr val="299DB6"/>
                </a:solidFill>
                <a:latin typeface="微软雅黑" pitchFamily="34" charset="-122"/>
                <a:ea typeface="微软雅黑" pitchFamily="34" charset="-122"/>
              </a:rPr>
              <a:t>精彩文章导读</a:t>
            </a:r>
            <a:endParaRPr lang="zh-CN" altLang="en-US" sz="3200" b="1" dirty="0">
              <a:solidFill>
                <a:srgbClr val="299D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804" y="1294580"/>
            <a:ext cx="113254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44444"/>
                </a:solidFill>
                <a:latin typeface="tahoma"/>
              </a:rPr>
              <a:t>让我们先来回想一下生活中你懒惰的样子</a:t>
            </a:r>
            <a:r>
              <a:rPr lang="zh-CN" altLang="en-US" b="1" dirty="0" smtClean="0">
                <a:solidFill>
                  <a:srgbClr val="444444"/>
                </a:solidFill>
                <a:latin typeface="tahoma"/>
              </a:rPr>
              <a:t>：</a:t>
            </a:r>
            <a:endParaRPr lang="zh-CN" altLang="en-US" dirty="0">
              <a:solidFill>
                <a:srgbClr val="444444"/>
              </a:solidFill>
              <a:latin typeface="tahoma"/>
            </a:endParaRP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我的屋子太乱了，可是我实在不想动，明天再收拾吧！</a:t>
            </a: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虽然我知道再不交电费就要停电了，可是还是再等等吧，我实在懒得动！</a:t>
            </a: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临睡前你担心的是，屋子啥时候能收拾好，电费什么时候可以交上</a:t>
            </a:r>
            <a:r>
              <a:rPr lang="zh-CN" altLang="en-US" dirty="0" smtClean="0">
                <a:solidFill>
                  <a:srgbClr val="444444"/>
                </a:solidFill>
                <a:latin typeface="tahoma"/>
              </a:rPr>
              <a:t>。</a:t>
            </a:r>
            <a:endParaRPr lang="zh-CN" altLang="en-US" dirty="0">
              <a:solidFill>
                <a:srgbClr val="444444"/>
              </a:solidFill>
              <a:latin typeface="tahoma"/>
            </a:endParaRPr>
          </a:p>
          <a:p>
            <a:r>
              <a:rPr lang="zh-CN" altLang="en-US" b="1" dirty="0">
                <a:solidFill>
                  <a:srgbClr val="444444"/>
                </a:solidFill>
                <a:latin typeface="tahoma"/>
              </a:rPr>
              <a:t>再来看看抑郁症的状态</a:t>
            </a:r>
            <a:r>
              <a:rPr lang="zh-CN" altLang="en-US" b="1" dirty="0" smtClean="0">
                <a:solidFill>
                  <a:srgbClr val="444444"/>
                </a:solidFill>
                <a:latin typeface="tahoma"/>
              </a:rPr>
              <a:t>：</a:t>
            </a:r>
            <a:endParaRPr lang="zh-CN" altLang="en-US" dirty="0">
              <a:solidFill>
                <a:srgbClr val="444444"/>
              </a:solidFill>
              <a:latin typeface="tahoma"/>
            </a:endParaRP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我丝毫不觉得我的屋子很乱，即便它已经一片狼藉，我也没想过收拾它。</a:t>
            </a: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我家就要停电了吗？好吧，这挺让人伤心的。</a:t>
            </a:r>
          </a:p>
          <a:p>
            <a:pPr>
              <a:buFont typeface="Arial"/>
              <a:buChar char="•"/>
            </a:pPr>
            <a:r>
              <a:rPr lang="zh-CN" altLang="en-US" dirty="0">
                <a:solidFill>
                  <a:srgbClr val="444444"/>
                </a:solidFill>
                <a:latin typeface="tahoma"/>
              </a:rPr>
              <a:t>临睡前他们想的是：我为什么会是现在这种状态，我很痛苦</a:t>
            </a:r>
            <a:r>
              <a:rPr lang="zh-CN" altLang="en-US" dirty="0" smtClean="0">
                <a:solidFill>
                  <a:srgbClr val="444444"/>
                </a:solidFill>
                <a:latin typeface="tahoma"/>
              </a:rPr>
              <a:t>。</a:t>
            </a:r>
            <a:endParaRPr lang="zh-CN" altLang="en-US" dirty="0">
              <a:solidFill>
                <a:srgbClr val="444444"/>
              </a:solidFill>
              <a:latin typeface="tahoma"/>
            </a:endParaRPr>
          </a:p>
          <a:p>
            <a:r>
              <a:rPr lang="zh-CN" altLang="en-US" dirty="0">
                <a:solidFill>
                  <a:srgbClr val="444444"/>
                </a:solidFill>
                <a:latin typeface="tahoma"/>
              </a:rPr>
              <a:t>这样对比之后，有没有清楚一些</a:t>
            </a:r>
            <a:r>
              <a:rPr lang="zh-CN" altLang="en-US" dirty="0" smtClean="0">
                <a:solidFill>
                  <a:srgbClr val="444444"/>
                </a:solidFill>
                <a:latin typeface="tahoma"/>
              </a:rPr>
              <a:t>？</a:t>
            </a:r>
            <a:endParaRPr lang="en-US" altLang="zh-CN" dirty="0" smtClean="0">
              <a:solidFill>
                <a:srgbClr val="444444"/>
              </a:solidFill>
              <a:latin typeface="tahoma"/>
            </a:endParaRPr>
          </a:p>
          <a:p>
            <a:endParaRPr lang="en-US" altLang="zh-CN" dirty="0" smtClean="0">
              <a:solidFill>
                <a:srgbClr val="444444"/>
              </a:solidFill>
              <a:latin typeface="tahoma"/>
            </a:endParaRPr>
          </a:p>
          <a:p>
            <a:r>
              <a:rPr lang="zh-CN" altLang="en-US" dirty="0" smtClean="0"/>
              <a:t>       懒</a:t>
            </a:r>
            <a:r>
              <a:rPr lang="zh-CN" altLang="en-US" dirty="0"/>
              <a:t>惰本质上是一种选择，是你选择了懒惰和拖延。你可能不想承认这种说法，毕竟谁也不希望自己是会选择懒惰的人，这会引起羞耻感</a:t>
            </a:r>
            <a:r>
              <a:rPr lang="zh-CN" altLang="en-US" dirty="0" smtClean="0"/>
              <a:t>。但</a:t>
            </a:r>
            <a:r>
              <a:rPr lang="zh-CN" altLang="en-US" dirty="0"/>
              <a:t>是这也大可不必，毕竟人都是有惰性在的，就像我说自己就想一直睡了吃，吃了睡，这并不只是一句玩笑，我也不觉得有什么羞耻。本质上，在懒惰这个问题上你我都一样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而抑郁则不然，他们表面上的“懒惰”是根本无法自己控制的。他们也许根本什么都没做过，也没什么屋子需要收拾或是什么鬼电费要交，但他们就是抑郁了</a:t>
            </a:r>
            <a:r>
              <a:rPr lang="zh-CN" altLang="en-US" dirty="0" smtClean="0"/>
              <a:t>。根</a:t>
            </a:r>
            <a:r>
              <a:rPr lang="zh-CN" altLang="en-US" dirty="0"/>
              <a:t>据研究结果，抑郁发作和生活压力的确有关系。但也有很多抑郁的人，根本没有办法在生活中追溯到明确的压力事件</a:t>
            </a:r>
            <a:r>
              <a:rPr lang="zh-CN" altLang="en-US" dirty="0" smtClean="0"/>
              <a:t>。这</a:t>
            </a:r>
            <a:r>
              <a:rPr lang="zh-CN" altLang="en-US" dirty="0"/>
              <a:t>也就是为什么，抑郁症患者会莫名其妙地感到痛苦，有时候还很抓狂的原因。我相信哪怕是有任何的一个合理的原因，大家都会对抑郁症多一份理解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8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r>
              <a:rPr lang="zh-CN" altLang="en-US" sz="3200" b="1">
                <a:solidFill>
                  <a:srgbClr val="299DB6"/>
                </a:solidFill>
                <a:latin typeface="微软雅黑" pitchFamily="34" charset="-122"/>
                <a:ea typeface="微软雅黑" pitchFamily="34" charset="-122"/>
              </a:rPr>
              <a:t>精彩文章导读</a:t>
            </a:r>
            <a:endParaRPr lang="zh-CN" altLang="en-US" sz="3200" b="1" dirty="0">
              <a:solidFill>
                <a:srgbClr val="299DB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5591" y="1658983"/>
            <a:ext cx="109928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用</a:t>
            </a:r>
            <a:r>
              <a:rPr lang="zh-CN" altLang="en-US" dirty="0"/>
              <a:t>弗洛伊德的理论来说，人都是有生本能的，正是这种本能驱动着人们一直上进、努力生活，去追求自己的梦想</a:t>
            </a:r>
            <a:r>
              <a:rPr lang="zh-CN" altLang="en-US" dirty="0" smtClean="0"/>
              <a:t>。懒</a:t>
            </a:r>
            <a:r>
              <a:rPr lang="zh-CN" altLang="en-US" dirty="0"/>
              <a:t>惰并不是没有了这种动力，只不过是暂时推迟了一下动力而已；但对于抑郁症而言，这种本能则是逐渐变弱，取而代之的是内在的破坏本能，逐渐消耗自己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dirty="0" smtClean="0"/>
              <a:t>       如</a:t>
            </a:r>
            <a:r>
              <a:rPr lang="zh-CN" altLang="en-US" dirty="0"/>
              <a:t>果有一个标准， 可以告诉我们什么是单纯的懒惰，什么是看上去懒惰实则是抑郁的表现，那就再好不过了</a:t>
            </a:r>
            <a:r>
              <a:rPr lang="zh-CN" altLang="en-US" dirty="0" smtClean="0"/>
              <a:t>。遗</a:t>
            </a:r>
            <a:r>
              <a:rPr lang="zh-CN" altLang="en-US" dirty="0"/>
              <a:t>憾的是，目前并没有这种东西，所以在生活中还是要靠我们自己去发现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当</a:t>
            </a:r>
            <a:r>
              <a:rPr lang="zh-CN" altLang="en-US" dirty="0" smtClean="0"/>
              <a:t>然，</a:t>
            </a:r>
            <a:r>
              <a:rPr lang="zh-CN" altLang="en-US" b="1" dirty="0" smtClean="0"/>
              <a:t>如</a:t>
            </a:r>
            <a:r>
              <a:rPr lang="zh-CN" altLang="en-US" b="1" dirty="0"/>
              <a:t>果你认为的“懒惰”已经持续了几周甚至更久，影响到了你的生活，那么它有可能是抑郁的信号。对照它产生的动力、持续时间来看，你该去看医生了。</a:t>
            </a:r>
            <a:endParaRPr lang="zh-CN" altLang="en-US" dirty="0"/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72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xmlns="" id="{E74C673D-BA32-4DBF-B736-ABEE092E6CDE}"/>
              </a:ext>
            </a:extLst>
          </p:cNvPr>
          <p:cNvSpPr txBox="1"/>
          <p:nvPr/>
        </p:nvSpPr>
        <p:spPr>
          <a:xfrm>
            <a:off x="2228850" y="2259997"/>
            <a:ext cx="7734300" cy="830997"/>
          </a:xfrm>
          <a:prstGeom prst="rect">
            <a:avLst/>
          </a:prstGeom>
          <a:solidFill>
            <a:srgbClr val="7AB5AC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谢谢大家认真观看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EE2383-F0A9-45E9-9B10-F964EF584A0D}"/>
              </a:ext>
            </a:extLst>
          </p:cNvPr>
          <p:cNvSpPr/>
          <p:nvPr/>
        </p:nvSpPr>
        <p:spPr>
          <a:xfrm>
            <a:off x="2179610" y="2140916"/>
            <a:ext cx="7832781" cy="1069700"/>
          </a:xfrm>
          <a:prstGeom prst="rect">
            <a:avLst/>
          </a:prstGeom>
          <a:noFill/>
          <a:ln>
            <a:solidFill>
              <a:srgbClr val="7AB5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4F4DCE2-4453-4AC7-9D21-C21AB304C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8" t="7641" r="4714" b="55993"/>
          <a:stretch>
            <a:fillRect/>
          </a:stretch>
        </p:blipFill>
        <p:spPr>
          <a:xfrm>
            <a:off x="8347115" y="3400424"/>
            <a:ext cx="1376648" cy="1330437"/>
          </a:xfrm>
          <a:custGeom>
            <a:avLst/>
            <a:gdLst>
              <a:gd name="connsiteX0" fmla="*/ 0 w 2580566"/>
              <a:gd name="connsiteY0" fmla="*/ 0 h 2493942"/>
              <a:gd name="connsiteX1" fmla="*/ 2580566 w 2580566"/>
              <a:gd name="connsiteY1" fmla="*/ 0 h 2493942"/>
              <a:gd name="connsiteX2" fmla="*/ 2580566 w 2580566"/>
              <a:gd name="connsiteY2" fmla="*/ 2493942 h 2493942"/>
              <a:gd name="connsiteX3" fmla="*/ 0 w 2580566"/>
              <a:gd name="connsiteY3" fmla="*/ 2493942 h 249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66" h="2493942">
                <a:moveTo>
                  <a:pt x="0" y="0"/>
                </a:moveTo>
                <a:lnTo>
                  <a:pt x="2580566" y="0"/>
                </a:lnTo>
                <a:lnTo>
                  <a:pt x="2580566" y="2493942"/>
                </a:lnTo>
                <a:lnTo>
                  <a:pt x="0" y="2493942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C1EFDBF-C468-42FF-BB26-18965DB30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53338" r="76776" b="10297"/>
          <a:stretch>
            <a:fillRect/>
          </a:stretch>
        </p:blipFill>
        <p:spPr>
          <a:xfrm>
            <a:off x="6382751" y="3400424"/>
            <a:ext cx="1376648" cy="1330437"/>
          </a:xfrm>
          <a:custGeom>
            <a:avLst/>
            <a:gdLst>
              <a:gd name="connsiteX0" fmla="*/ 0 w 2580566"/>
              <a:gd name="connsiteY0" fmla="*/ 0 h 2493942"/>
              <a:gd name="connsiteX1" fmla="*/ 2580566 w 2580566"/>
              <a:gd name="connsiteY1" fmla="*/ 0 h 2493942"/>
              <a:gd name="connsiteX2" fmla="*/ 2580566 w 2580566"/>
              <a:gd name="connsiteY2" fmla="*/ 2493942 h 2493942"/>
              <a:gd name="connsiteX3" fmla="*/ 0 w 2580566"/>
              <a:gd name="connsiteY3" fmla="*/ 2493942 h 249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66" h="2493942">
                <a:moveTo>
                  <a:pt x="0" y="0"/>
                </a:moveTo>
                <a:lnTo>
                  <a:pt x="2580566" y="0"/>
                </a:lnTo>
                <a:lnTo>
                  <a:pt x="2580566" y="2493942"/>
                </a:lnTo>
                <a:lnTo>
                  <a:pt x="0" y="2493942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910CA0A-E113-4DFF-8BAA-723D1613B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0" t="39415" r="7953" b="24220"/>
          <a:stretch>
            <a:fillRect/>
          </a:stretch>
        </p:blipFill>
        <p:spPr>
          <a:xfrm>
            <a:off x="4361598" y="3400424"/>
            <a:ext cx="1376648" cy="1330437"/>
          </a:xfrm>
          <a:custGeom>
            <a:avLst/>
            <a:gdLst>
              <a:gd name="connsiteX0" fmla="*/ 0 w 2580566"/>
              <a:gd name="connsiteY0" fmla="*/ 0 h 2493942"/>
              <a:gd name="connsiteX1" fmla="*/ 2580566 w 2580566"/>
              <a:gd name="connsiteY1" fmla="*/ 0 h 2493942"/>
              <a:gd name="connsiteX2" fmla="*/ 2580566 w 2580566"/>
              <a:gd name="connsiteY2" fmla="*/ 2493942 h 2493942"/>
              <a:gd name="connsiteX3" fmla="*/ 0 w 2580566"/>
              <a:gd name="connsiteY3" fmla="*/ 2493942 h 249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66" h="2493942">
                <a:moveTo>
                  <a:pt x="0" y="0"/>
                </a:moveTo>
                <a:lnTo>
                  <a:pt x="2580566" y="0"/>
                </a:lnTo>
                <a:lnTo>
                  <a:pt x="2580566" y="2493942"/>
                </a:lnTo>
                <a:lnTo>
                  <a:pt x="0" y="2493942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B67F652-AB29-4B5A-B4F4-16BBE1BBD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48477" r="74565" b="15158"/>
          <a:stretch>
            <a:fillRect/>
          </a:stretch>
        </p:blipFill>
        <p:spPr>
          <a:xfrm>
            <a:off x="2432663" y="3400424"/>
            <a:ext cx="1376648" cy="1330437"/>
          </a:xfrm>
          <a:custGeom>
            <a:avLst/>
            <a:gdLst>
              <a:gd name="connsiteX0" fmla="*/ 0 w 2580566"/>
              <a:gd name="connsiteY0" fmla="*/ 0 h 2493942"/>
              <a:gd name="connsiteX1" fmla="*/ 2580566 w 2580566"/>
              <a:gd name="connsiteY1" fmla="*/ 0 h 2493942"/>
              <a:gd name="connsiteX2" fmla="*/ 2580566 w 2580566"/>
              <a:gd name="connsiteY2" fmla="*/ 2493942 h 2493942"/>
              <a:gd name="connsiteX3" fmla="*/ 0 w 2580566"/>
              <a:gd name="connsiteY3" fmla="*/ 2493942 h 249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566" h="2493942">
                <a:moveTo>
                  <a:pt x="0" y="0"/>
                </a:moveTo>
                <a:lnTo>
                  <a:pt x="2580566" y="0"/>
                </a:lnTo>
                <a:lnTo>
                  <a:pt x="2580566" y="2493942"/>
                </a:lnTo>
                <a:lnTo>
                  <a:pt x="0" y="249394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30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6" t="4063" r="8338" b="53074"/>
          <a:stretch/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009518" y="662272"/>
            <a:ext cx="10171376" cy="5601997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1470CBB-3A6C-40EC-850D-23A38C1DBC31}"/>
              </a:ext>
            </a:extLst>
          </p:cNvPr>
          <p:cNvSpPr txBox="1"/>
          <p:nvPr/>
        </p:nvSpPr>
        <p:spPr>
          <a:xfrm>
            <a:off x="2740631" y="3253209"/>
            <a:ext cx="441902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spc="600" dirty="0">
                <a:solidFill>
                  <a:srgbClr val="FF925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认识我们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B46C48E-6B9D-4BFA-AF23-866A921B7DB9}"/>
              </a:ext>
            </a:extLst>
          </p:cNvPr>
          <p:cNvSpPr txBox="1"/>
          <p:nvPr/>
        </p:nvSpPr>
        <p:spPr>
          <a:xfrm>
            <a:off x="2740631" y="2307164"/>
            <a:ext cx="2873556" cy="7696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 dirty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PART 01</a:t>
            </a:r>
            <a:endParaRPr lang="zh-CN" altLang="en-US" sz="44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8285" y="43492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kern="0" smtClean="0">
                <a:solidFill>
                  <a:srgbClr val="5E8A43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我们是谁？如何联系我们？</a:t>
            </a:r>
            <a:endParaRPr lang="en-US" altLang="zh-CN" kern="0" dirty="0">
              <a:solidFill>
                <a:srgbClr val="5E8A43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092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iŝļîḑè">
            <a:extLst>
              <a:ext uri="{FF2B5EF4-FFF2-40B4-BE49-F238E27FC236}">
                <a16:creationId xmlns:a16="http://schemas.microsoft.com/office/drawing/2014/main" xmlns="" id="{8E9D3F63-42A5-A145-A411-F987E9CA2579}"/>
              </a:ext>
            </a:extLst>
          </p:cNvPr>
          <p:cNvSpPr txBox="1">
            <a:spLocks/>
          </p:cNvSpPr>
          <p:nvPr/>
        </p:nvSpPr>
        <p:spPr bwMode="auto">
          <a:xfrm>
            <a:off x="546819" y="128891"/>
            <a:ext cx="6039068" cy="990224"/>
          </a:xfrm>
          <a:prstGeom prst="rect">
            <a:avLst/>
          </a:prstGeom>
          <a:noFill/>
        </p:spPr>
        <p:txBody>
          <a:bodyPr wrap="none" lIns="648000" tIns="0" rIns="0" bIns="0" anchor="ctr" anchorCtr="0">
            <a:normAutofit/>
          </a:bodyPr>
          <a:lstStyle/>
          <a:p>
            <a:pPr marL="0" lvl="1"/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我们的使命、背景与目标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19115"/>
            <a:ext cx="4314825" cy="549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54574" y="1042915"/>
            <a:ext cx="6797615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613">
              <a:lnSpc>
                <a:spcPct val="150000"/>
              </a:lnSpc>
            </a:pPr>
            <a:r>
              <a:rPr lang="zh-CN" altLang="en-US" sz="2400" b="1" spc="-200" dirty="0" smtClean="0">
                <a:solidFill>
                  <a:srgbClr val="F58C65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我们</a:t>
            </a:r>
            <a:r>
              <a:rPr lang="zh-CN" altLang="en-US" sz="2400" b="1" spc="-200" dirty="0">
                <a:solidFill>
                  <a:srgbClr val="F58C65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的</a:t>
            </a:r>
            <a:r>
              <a:rPr lang="zh-CN" altLang="en-US" sz="2400" b="1" spc="-200" dirty="0" smtClean="0">
                <a:solidFill>
                  <a:srgbClr val="F58C65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使命</a:t>
            </a:r>
            <a:endParaRPr lang="en-US" altLang="zh-CN" sz="2400" b="1" spc="-200" dirty="0" smtClean="0">
              <a:solidFill>
                <a:srgbClr val="F58C65"/>
              </a:solidFill>
              <a:latin typeface="微软雅黑" pitchFamily="34" charset="-122"/>
              <a:ea typeface="微软雅黑" pitchFamily="34" charset="-122"/>
              <a:cs typeface="Open Sans" pitchFamily="34" charset="0"/>
              <a:sym typeface="inpin heiti" panose="00000500000000000000" pitchFamily="2" charset="-122"/>
            </a:endParaRPr>
          </a:p>
          <a:p>
            <a:pPr lvl="0" defTabSz="1450613"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致力于公司软实力提升，为企业健康发展提供独特竞争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优势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0" defTabSz="1450613">
              <a:lnSpc>
                <a:spcPct val="150000"/>
              </a:lnSpc>
            </a:pPr>
            <a:endParaRPr lang="en-US" altLang="zh-CN" sz="1400" b="1" kern="0" dirty="0">
              <a:latin typeface="微软雅黑" pitchFamily="34" charset="-122"/>
              <a:ea typeface="微软雅黑" pitchFamily="34" charset="-122"/>
            </a:endParaRPr>
          </a:p>
          <a:p>
            <a:pPr defTabSz="1450613">
              <a:lnSpc>
                <a:spcPct val="150000"/>
              </a:lnSpc>
            </a:pPr>
            <a:r>
              <a:rPr lang="zh-CN" altLang="en-US" sz="2400" b="1" spc="-200" dirty="0">
                <a:solidFill>
                  <a:srgbClr val="52A0D0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我们的愿景</a:t>
            </a:r>
          </a:p>
          <a:p>
            <a:pPr lvl="0" defTabSz="1450613">
              <a:lnSpc>
                <a:spcPct val="15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构建满足公司生产经营需求的工会工作模式和能力体系，在凝聚关爱、组织氛围、员工思想引导等方面发挥作用，支持业务目标实现和企业健康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发展</a:t>
            </a:r>
            <a:endParaRPr lang="en-US" altLang="zh-CN" sz="1400" kern="0" dirty="0" smtClean="0">
              <a:latin typeface="微软雅黑" pitchFamily="34" charset="-122"/>
              <a:ea typeface="微软雅黑" pitchFamily="34" charset="-122"/>
            </a:endParaRPr>
          </a:p>
          <a:p>
            <a:pPr lvl="0" defTabSz="1450613">
              <a:lnSpc>
                <a:spcPct val="150000"/>
              </a:lnSpc>
            </a:pPr>
            <a:endParaRPr lang="en-US" altLang="zh-CN" sz="1400" b="1" spc="-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Open Sans" pitchFamily="34" charset="0"/>
              <a:sym typeface="inpin heiti" panose="00000500000000000000" pitchFamily="2" charset="-122"/>
            </a:endParaRPr>
          </a:p>
          <a:p>
            <a:pPr defTabSz="1450613">
              <a:lnSpc>
                <a:spcPct val="150000"/>
              </a:lnSpc>
            </a:pPr>
            <a:r>
              <a:rPr lang="zh-CN" altLang="en-US" sz="2400" b="1" spc="-2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我们</a:t>
            </a:r>
            <a:r>
              <a:rPr lang="zh-CN" altLang="en-US" sz="2400" b="1" spc="-2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  <a:sym typeface="inpin heiti" panose="00000500000000000000" pitchFamily="2" charset="-122"/>
              </a:rPr>
              <a:t>的目标</a:t>
            </a:r>
          </a:p>
          <a:p>
            <a:pPr defTabSz="1450613">
              <a:lnSpc>
                <a:spcPct val="150000"/>
              </a:lnSpc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、全员覆盖和零遗漏，全方位关怀，体系良好运转，员工切实感受到企业的关爱，实现人心凝聚</a:t>
            </a:r>
          </a:p>
          <a:p>
            <a:pPr defTabSz="1450613">
              <a:lnSpc>
                <a:spcPct val="150000"/>
              </a:lnSpc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、制度合法合规，管理公平公正，员工权益得到保障的同时管理要求有效实施，打造良好组织氛围</a:t>
            </a:r>
          </a:p>
          <a:p>
            <a:pPr defTabSz="1450613">
              <a:lnSpc>
                <a:spcPct val="150000"/>
              </a:lnSpc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、问题反馈渠道畅通，员工合理诉求有效解决，认识偏颇及时纠正，促进员工文化符合及健康生活方式养成</a:t>
            </a:r>
          </a:p>
        </p:txBody>
      </p:sp>
    </p:spTree>
    <p:extLst>
      <p:ext uri="{BB962C8B-B14F-4D97-AF65-F5344CB8AC3E}">
        <p14:creationId xmlns:p14="http://schemas.microsoft.com/office/powerpoint/2010/main" val="232846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олилиния 162">
            <a:extLst>
              <a:ext uri="{FF2B5EF4-FFF2-40B4-BE49-F238E27FC236}">
                <a16:creationId xmlns="" xmlns:a16="http://schemas.microsoft.com/office/drawing/2014/main" id="{31817841-F53C-8B46-8042-C2D5E09E1512}"/>
              </a:ext>
            </a:extLst>
          </p:cNvPr>
          <p:cNvSpPr>
            <a:spLocks/>
          </p:cNvSpPr>
          <p:nvPr/>
        </p:nvSpPr>
        <p:spPr bwMode="auto">
          <a:xfrm>
            <a:off x="8286134" y="2985203"/>
            <a:ext cx="892808" cy="497938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7558" h="1179094">
                <a:moveTo>
                  <a:pt x="0" y="1179094"/>
                </a:moveTo>
                <a:lnTo>
                  <a:pt x="986589" y="192505"/>
                </a:lnTo>
                <a:cubicBezTo>
                  <a:pt x="1075897" y="111610"/>
                  <a:pt x="1187507" y="8412"/>
                  <a:pt x="1371600" y="0"/>
                </a:cubicBezTo>
                <a:lnTo>
                  <a:pt x="2117558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0" name="Полилиния 163">
            <a:extLst>
              <a:ext uri="{FF2B5EF4-FFF2-40B4-BE49-F238E27FC236}">
                <a16:creationId xmlns="" xmlns:a16="http://schemas.microsoft.com/office/drawing/2014/main" id="{7B5E6F7D-6614-9D44-B851-5CC10C2602C9}"/>
              </a:ext>
            </a:extLst>
          </p:cNvPr>
          <p:cNvSpPr>
            <a:spLocks/>
          </p:cNvSpPr>
          <p:nvPr/>
        </p:nvSpPr>
        <p:spPr bwMode="auto">
          <a:xfrm flipV="1">
            <a:off x="8286134" y="3301099"/>
            <a:ext cx="892808" cy="497938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7558" h="1179094">
                <a:moveTo>
                  <a:pt x="0" y="1179094"/>
                </a:moveTo>
                <a:lnTo>
                  <a:pt x="986589" y="192505"/>
                </a:lnTo>
                <a:cubicBezTo>
                  <a:pt x="1075897" y="111610"/>
                  <a:pt x="1187507" y="8412"/>
                  <a:pt x="1371600" y="0"/>
                </a:cubicBezTo>
                <a:lnTo>
                  <a:pt x="2117558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8" name="Скругленный прямоугольник 165">
            <a:extLst>
              <a:ext uri="{FF2B5EF4-FFF2-40B4-BE49-F238E27FC236}">
                <a16:creationId xmlns="" xmlns:a16="http://schemas.microsoft.com/office/drawing/2014/main" id="{58C81B21-B63C-D246-A290-6B15DAE94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035" y="2791114"/>
            <a:ext cx="2752878" cy="4035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 dirty="0"/>
          </a:p>
        </p:txBody>
      </p:sp>
      <p:grpSp>
        <p:nvGrpSpPr>
          <p:cNvPr id="139" name="Группа 166">
            <a:extLst>
              <a:ext uri="{FF2B5EF4-FFF2-40B4-BE49-F238E27FC236}">
                <a16:creationId xmlns="" xmlns:a16="http://schemas.microsoft.com/office/drawing/2014/main" id="{831B5C4F-5365-9D41-B425-6DD983F49656}"/>
              </a:ext>
            </a:extLst>
          </p:cNvPr>
          <p:cNvGrpSpPr>
            <a:grpSpLocks/>
          </p:cNvGrpSpPr>
          <p:nvPr/>
        </p:nvGrpSpPr>
        <p:grpSpPr bwMode="auto">
          <a:xfrm>
            <a:off x="9079776" y="2919865"/>
            <a:ext cx="145867" cy="145924"/>
            <a:chOff x="22748332" y="2517204"/>
            <a:chExt cx="345970" cy="345969"/>
          </a:xfrm>
        </p:grpSpPr>
        <p:sp>
          <p:nvSpPr>
            <p:cNvPr id="141" name="Овал 168">
              <a:extLst>
                <a:ext uri="{FF2B5EF4-FFF2-40B4-BE49-F238E27FC236}">
                  <a16:creationId xmlns="" xmlns:a16="http://schemas.microsoft.com/office/drawing/2014/main" id="{A48465ED-B7F6-4D4E-9D5A-9905CCE1E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8332" y="2517204"/>
              <a:ext cx="345970" cy="3459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142" name="Овал 169">
              <a:extLst>
                <a:ext uri="{FF2B5EF4-FFF2-40B4-BE49-F238E27FC236}">
                  <a16:creationId xmlns="" xmlns:a16="http://schemas.microsoft.com/office/drawing/2014/main" id="{7C942C11-ECD5-8747-B946-2705F56B9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244" y="2590201"/>
              <a:ext cx="199975" cy="19997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133" name="Скругленный прямоугольник 171">
            <a:extLst>
              <a:ext uri="{FF2B5EF4-FFF2-40B4-BE49-F238E27FC236}">
                <a16:creationId xmlns="" xmlns:a16="http://schemas.microsoft.com/office/drawing/2014/main" id="{50B46A9A-3FC6-DD4B-9825-F1685D278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032" y="3594241"/>
            <a:ext cx="2731617" cy="40357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grpSp>
        <p:nvGrpSpPr>
          <p:cNvPr id="134" name="Группа 172">
            <a:extLst>
              <a:ext uri="{FF2B5EF4-FFF2-40B4-BE49-F238E27FC236}">
                <a16:creationId xmlns="" xmlns:a16="http://schemas.microsoft.com/office/drawing/2014/main" id="{07999C61-CBB0-414C-ABA5-5F3AF088F031}"/>
              </a:ext>
            </a:extLst>
          </p:cNvPr>
          <p:cNvGrpSpPr>
            <a:grpSpLocks/>
          </p:cNvGrpSpPr>
          <p:nvPr/>
        </p:nvGrpSpPr>
        <p:grpSpPr bwMode="auto">
          <a:xfrm>
            <a:off x="9079775" y="3722961"/>
            <a:ext cx="145867" cy="145924"/>
            <a:chOff x="22748332" y="2517212"/>
            <a:chExt cx="345970" cy="345969"/>
          </a:xfrm>
        </p:grpSpPr>
        <p:sp>
          <p:nvSpPr>
            <p:cNvPr id="136" name="Овал 174">
              <a:extLst>
                <a:ext uri="{FF2B5EF4-FFF2-40B4-BE49-F238E27FC236}">
                  <a16:creationId xmlns="" xmlns:a16="http://schemas.microsoft.com/office/drawing/2014/main" id="{5523B744-9422-C74F-B912-0609604EB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8332" y="2517212"/>
              <a:ext cx="345970" cy="3459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137" name="Овал 175">
              <a:extLst>
                <a:ext uri="{FF2B5EF4-FFF2-40B4-BE49-F238E27FC236}">
                  <a16:creationId xmlns="" xmlns:a16="http://schemas.microsoft.com/office/drawing/2014/main" id="{31BB5D9A-52EF-8D4F-9A3F-D244D44EB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244" y="2590205"/>
              <a:ext cx="199975" cy="19997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119" name="Скругленный прямоугольник 196">
            <a:extLst>
              <a:ext uri="{FF2B5EF4-FFF2-40B4-BE49-F238E27FC236}">
                <a16:creationId xmlns="" xmlns:a16="http://schemas.microsoft.com/office/drawing/2014/main" id="{76DBA263-4163-8C48-AE63-5EE910B0102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33374" y="3134008"/>
            <a:ext cx="2761100" cy="4035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grpSp>
        <p:nvGrpSpPr>
          <p:cNvPr id="120" name="Группа 197">
            <a:extLst>
              <a:ext uri="{FF2B5EF4-FFF2-40B4-BE49-F238E27FC236}">
                <a16:creationId xmlns="" xmlns:a16="http://schemas.microsoft.com/office/drawing/2014/main" id="{655A613D-B1D3-2D40-9CD1-0303B7439C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46362" y="3253178"/>
            <a:ext cx="145867" cy="145854"/>
            <a:chOff x="22748332" y="2517203"/>
            <a:chExt cx="345970" cy="345971"/>
          </a:xfrm>
        </p:grpSpPr>
        <p:sp>
          <p:nvSpPr>
            <p:cNvPr id="122" name="Овал 199">
              <a:extLst>
                <a:ext uri="{FF2B5EF4-FFF2-40B4-BE49-F238E27FC236}">
                  <a16:creationId xmlns="" xmlns:a16="http://schemas.microsoft.com/office/drawing/2014/main" id="{ACB6BEBC-C810-0043-9448-BA383EEC0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8332" y="2517203"/>
              <a:ext cx="345970" cy="34597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123" name="Овал 200">
              <a:extLst>
                <a:ext uri="{FF2B5EF4-FFF2-40B4-BE49-F238E27FC236}">
                  <a16:creationId xmlns="" xmlns:a16="http://schemas.microsoft.com/office/drawing/2014/main" id="{EF03FFEC-2EFE-DC4D-AC2D-727BF5C46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244" y="2590200"/>
              <a:ext cx="199975" cy="199977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121" name="Прямоугольник 198">
            <a:extLst>
              <a:ext uri="{FF2B5EF4-FFF2-40B4-BE49-F238E27FC236}">
                <a16:creationId xmlns="" xmlns:a16="http://schemas.microsoft.com/office/drawing/2014/main" id="{E0FA653A-1EEA-864D-8DCF-7CF1CF04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356" y="5580170"/>
            <a:ext cx="2190114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生活福利委员（王玺）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5" name="Овал 8">
            <a:extLst>
              <a:ext uri="{FF2B5EF4-FFF2-40B4-BE49-F238E27FC236}">
                <a16:creationId xmlns="" xmlns:a16="http://schemas.microsoft.com/office/drawing/2014/main" id="{BAC657D7-E83E-204B-A105-991C30A15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187" y="2493968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6" name="Овал 56">
            <a:extLst>
              <a:ext uri="{FF2B5EF4-FFF2-40B4-BE49-F238E27FC236}">
                <a16:creationId xmlns="" xmlns:a16="http://schemas.microsoft.com/office/drawing/2014/main" id="{E3E468AA-8159-4A46-A0CA-363D4DC9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031" y="4214715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7" name="Овал 58">
            <a:extLst>
              <a:ext uri="{FF2B5EF4-FFF2-40B4-BE49-F238E27FC236}">
                <a16:creationId xmlns="" xmlns:a16="http://schemas.microsoft.com/office/drawing/2014/main" id="{C77B9EBE-F5F9-F840-85E4-47F8226A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337" y="2492191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8" name="Овал 59">
            <a:extLst>
              <a:ext uri="{FF2B5EF4-FFF2-40B4-BE49-F238E27FC236}">
                <a16:creationId xmlns="" xmlns:a16="http://schemas.microsoft.com/office/drawing/2014/main" id="{DAB14E4D-D392-E14D-B028-8D9815818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927" y="422019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9" name="Овал 60">
            <a:extLst>
              <a:ext uri="{FF2B5EF4-FFF2-40B4-BE49-F238E27FC236}">
                <a16:creationId xmlns="" xmlns:a16="http://schemas.microsoft.com/office/drawing/2014/main" id="{6BF8F504-FCBB-EB44-8D2F-583974182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402" y="3355978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0" name="Полилиния 12">
            <a:extLst>
              <a:ext uri="{FF2B5EF4-FFF2-40B4-BE49-F238E27FC236}">
                <a16:creationId xmlns="" xmlns:a16="http://schemas.microsoft.com/office/drawing/2014/main" id="{5B1CB1B7-7626-4C4D-8698-F39EEE2E2092}"/>
              </a:ext>
            </a:extLst>
          </p:cNvPr>
          <p:cNvSpPr>
            <a:spLocks/>
          </p:cNvSpPr>
          <p:nvPr/>
        </p:nvSpPr>
        <p:spPr bwMode="auto">
          <a:xfrm>
            <a:off x="6615634" y="2211525"/>
            <a:ext cx="718128" cy="321919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703921"/>
              <a:gd name="connsiteY0" fmla="*/ 762269 h 762269"/>
              <a:gd name="connsiteX1" fmla="*/ 572952 w 1703921"/>
              <a:gd name="connsiteY1" fmla="*/ 192505 h 762269"/>
              <a:gd name="connsiteX2" fmla="*/ 957963 w 1703921"/>
              <a:gd name="connsiteY2" fmla="*/ 0 h 762269"/>
              <a:gd name="connsiteX3" fmla="*/ 1703921 w 1703921"/>
              <a:gd name="connsiteY3" fmla="*/ 0 h 762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3921" h="762269">
                <a:moveTo>
                  <a:pt x="0" y="762269"/>
                </a:moveTo>
                <a:lnTo>
                  <a:pt x="572952" y="192505"/>
                </a:lnTo>
                <a:cubicBezTo>
                  <a:pt x="662260" y="111610"/>
                  <a:pt x="773870" y="8412"/>
                  <a:pt x="957963" y="0"/>
                </a:cubicBezTo>
                <a:lnTo>
                  <a:pt x="1703921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" name="Полилиния 65">
            <a:extLst>
              <a:ext uri="{FF2B5EF4-FFF2-40B4-BE49-F238E27FC236}">
                <a16:creationId xmlns="" xmlns:a16="http://schemas.microsoft.com/office/drawing/2014/main" id="{8E448FF6-8A5A-BC4A-B1CA-BECA63069BC9}"/>
              </a:ext>
            </a:extLst>
          </p:cNvPr>
          <p:cNvSpPr>
            <a:spLocks/>
          </p:cNvSpPr>
          <p:nvPr/>
        </p:nvSpPr>
        <p:spPr bwMode="auto">
          <a:xfrm flipH="1">
            <a:off x="4554945" y="2211525"/>
            <a:ext cx="714113" cy="319912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695565"/>
              <a:gd name="connsiteY0" fmla="*/ 758100 h 758100"/>
              <a:gd name="connsiteX1" fmla="*/ 564596 w 1695565"/>
              <a:gd name="connsiteY1" fmla="*/ 192505 h 758100"/>
              <a:gd name="connsiteX2" fmla="*/ 949607 w 1695565"/>
              <a:gd name="connsiteY2" fmla="*/ 0 h 758100"/>
              <a:gd name="connsiteX3" fmla="*/ 1695565 w 1695565"/>
              <a:gd name="connsiteY3" fmla="*/ 0 h 7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565" h="758100">
                <a:moveTo>
                  <a:pt x="0" y="758100"/>
                </a:moveTo>
                <a:lnTo>
                  <a:pt x="564596" y="192505"/>
                </a:lnTo>
                <a:cubicBezTo>
                  <a:pt x="653904" y="111610"/>
                  <a:pt x="765514" y="8412"/>
                  <a:pt x="949607" y="0"/>
                </a:cubicBezTo>
                <a:lnTo>
                  <a:pt x="1695565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" name="Полилиния 66">
            <a:extLst>
              <a:ext uri="{FF2B5EF4-FFF2-40B4-BE49-F238E27FC236}">
                <a16:creationId xmlns="" xmlns:a16="http://schemas.microsoft.com/office/drawing/2014/main" id="{1763AC91-433F-8F48-A609-D3ACB72BB6ED}"/>
              </a:ext>
            </a:extLst>
          </p:cNvPr>
          <p:cNvSpPr>
            <a:spLocks/>
          </p:cNvSpPr>
          <p:nvPr/>
        </p:nvSpPr>
        <p:spPr bwMode="auto">
          <a:xfrm>
            <a:off x="4185506" y="3398144"/>
            <a:ext cx="607030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3" name="Полилиния 69">
            <a:extLst>
              <a:ext uri="{FF2B5EF4-FFF2-40B4-BE49-F238E27FC236}">
                <a16:creationId xmlns="" xmlns:a16="http://schemas.microsoft.com/office/drawing/2014/main" id="{5DEBA427-DE76-874A-A36C-8756DFCE56C3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4545575" y="4266190"/>
            <a:ext cx="698720" cy="304519"/>
          </a:xfrm>
          <a:custGeom>
            <a:avLst/>
            <a:gdLst>
              <a:gd name="T0" fmla="*/ 0 w 2117558"/>
              <a:gd name="T1" fmla="*/ 1180801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658306"/>
              <a:gd name="connsiteY0" fmla="*/ 720586 h 720586"/>
              <a:gd name="connsiteX1" fmla="*/ 527337 w 1658306"/>
              <a:gd name="connsiteY1" fmla="*/ 192505 h 720586"/>
              <a:gd name="connsiteX2" fmla="*/ 912348 w 1658306"/>
              <a:gd name="connsiteY2" fmla="*/ 0 h 720586"/>
              <a:gd name="connsiteX3" fmla="*/ 1658306 w 1658306"/>
              <a:gd name="connsiteY3" fmla="*/ 0 h 72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306" h="720586">
                <a:moveTo>
                  <a:pt x="0" y="720586"/>
                </a:moveTo>
                <a:lnTo>
                  <a:pt x="527337" y="192505"/>
                </a:lnTo>
                <a:cubicBezTo>
                  <a:pt x="616645" y="111610"/>
                  <a:pt x="728255" y="8412"/>
                  <a:pt x="912348" y="0"/>
                </a:cubicBezTo>
                <a:lnTo>
                  <a:pt x="1658306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4" name="Полилиния 70">
            <a:extLst>
              <a:ext uri="{FF2B5EF4-FFF2-40B4-BE49-F238E27FC236}">
                <a16:creationId xmlns="" xmlns:a16="http://schemas.microsoft.com/office/drawing/2014/main" id="{0110E021-4681-5E4E-A4BF-CF4921766EC1}"/>
              </a:ext>
            </a:extLst>
          </p:cNvPr>
          <p:cNvSpPr>
            <a:spLocks/>
          </p:cNvSpPr>
          <p:nvPr/>
        </p:nvSpPr>
        <p:spPr bwMode="auto">
          <a:xfrm flipV="1">
            <a:off x="6627011" y="4257489"/>
            <a:ext cx="710098" cy="313219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683356"/>
              <a:gd name="connsiteY0" fmla="*/ 741428 h 741428"/>
              <a:gd name="connsiteX1" fmla="*/ 552387 w 1683356"/>
              <a:gd name="connsiteY1" fmla="*/ 192505 h 741428"/>
              <a:gd name="connsiteX2" fmla="*/ 937398 w 1683356"/>
              <a:gd name="connsiteY2" fmla="*/ 0 h 741428"/>
              <a:gd name="connsiteX3" fmla="*/ 1683356 w 1683356"/>
              <a:gd name="connsiteY3" fmla="*/ 0 h 74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356" h="741428">
                <a:moveTo>
                  <a:pt x="0" y="741428"/>
                </a:moveTo>
                <a:lnTo>
                  <a:pt x="552387" y="192505"/>
                </a:lnTo>
                <a:cubicBezTo>
                  <a:pt x="641695" y="111610"/>
                  <a:pt x="753305" y="8412"/>
                  <a:pt x="937398" y="0"/>
                </a:cubicBezTo>
                <a:lnTo>
                  <a:pt x="1683356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5" name="Овал 7">
            <a:extLst>
              <a:ext uri="{FF2B5EF4-FFF2-40B4-BE49-F238E27FC236}">
                <a16:creationId xmlns="" xmlns:a16="http://schemas.microsoft.com/office/drawing/2014/main" id="{54128B71-D116-E145-BE70-56E71E2D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877" y="5030684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6" name="Полилиния 130">
            <a:extLst>
              <a:ext uri="{FF2B5EF4-FFF2-40B4-BE49-F238E27FC236}">
                <a16:creationId xmlns="" xmlns:a16="http://schemas.microsoft.com/office/drawing/2014/main" id="{DBC459CE-7E77-0C40-93E7-17CD52790BD4}"/>
              </a:ext>
            </a:extLst>
          </p:cNvPr>
          <p:cNvSpPr>
            <a:spLocks/>
          </p:cNvSpPr>
          <p:nvPr/>
        </p:nvSpPr>
        <p:spPr bwMode="auto">
          <a:xfrm rot="5400000">
            <a:off x="5660917" y="2032495"/>
            <a:ext cx="546795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7" name="Полилиния 131">
            <a:extLst>
              <a:ext uri="{FF2B5EF4-FFF2-40B4-BE49-F238E27FC236}">
                <a16:creationId xmlns="" xmlns:a16="http://schemas.microsoft.com/office/drawing/2014/main" id="{FFC33CF3-F778-EF4B-916C-12D321778704}"/>
              </a:ext>
            </a:extLst>
          </p:cNvPr>
          <p:cNvSpPr>
            <a:spLocks/>
          </p:cNvSpPr>
          <p:nvPr/>
        </p:nvSpPr>
        <p:spPr bwMode="auto">
          <a:xfrm rot="5400000">
            <a:off x="5679991" y="4763458"/>
            <a:ext cx="516678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8" name="Овал 7">
            <a:extLst>
              <a:ext uri="{FF2B5EF4-FFF2-40B4-BE49-F238E27FC236}">
                <a16:creationId xmlns="" xmlns:a16="http://schemas.microsoft.com/office/drawing/2014/main" id="{92A970EE-436A-D14B-98EA-61F0A5D92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877" y="964002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9" name="Овал 7">
            <a:extLst>
              <a:ext uri="{FF2B5EF4-FFF2-40B4-BE49-F238E27FC236}">
                <a16:creationId xmlns="" xmlns:a16="http://schemas.microsoft.com/office/drawing/2014/main" id="{7EAF0659-66C5-5643-8589-3510C7E0B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799" y="1815751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0" name="Овал 7">
            <a:extLst>
              <a:ext uri="{FF2B5EF4-FFF2-40B4-BE49-F238E27FC236}">
                <a16:creationId xmlns="" xmlns:a16="http://schemas.microsoft.com/office/drawing/2014/main" id="{E21C3B34-2DF3-A548-AE73-3591B1E40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7831" y="1815751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1" name="Овал 7">
            <a:extLst>
              <a:ext uri="{FF2B5EF4-FFF2-40B4-BE49-F238E27FC236}">
                <a16:creationId xmlns="" xmlns:a16="http://schemas.microsoft.com/office/drawing/2014/main" id="{81874F3B-5B28-1642-A8D8-A0790290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799" y="4159079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2" name="Овал 7">
            <a:extLst>
              <a:ext uri="{FF2B5EF4-FFF2-40B4-BE49-F238E27FC236}">
                <a16:creationId xmlns="" xmlns:a16="http://schemas.microsoft.com/office/drawing/2014/main" id="{C0627BF1-B746-9240-BD8F-F79B74BD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7831" y="4159079"/>
            <a:ext cx="790811" cy="790893"/>
          </a:xfrm>
          <a:prstGeom prst="ellipse">
            <a:avLst/>
          </a:prstGeom>
          <a:noFill/>
          <a:ln w="25400">
            <a:solidFill>
              <a:srgbClr val="BFC5CE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3" name="Овал 58">
            <a:extLst>
              <a:ext uri="{FF2B5EF4-FFF2-40B4-BE49-F238E27FC236}">
                <a16:creationId xmlns="" xmlns:a16="http://schemas.microsoft.com/office/drawing/2014/main" id="{19AF3E2A-1A79-184D-B27C-82FD37B85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540" y="2261315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4" name="Овал 59">
            <a:extLst>
              <a:ext uri="{FF2B5EF4-FFF2-40B4-BE49-F238E27FC236}">
                <a16:creationId xmlns="" xmlns:a16="http://schemas.microsoft.com/office/drawing/2014/main" id="{1FD73910-7995-1042-9E15-AF8B94116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700" y="446080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25" name="Полилиния 142">
            <a:extLst>
              <a:ext uri="{FF2B5EF4-FFF2-40B4-BE49-F238E27FC236}">
                <a16:creationId xmlns="" xmlns:a16="http://schemas.microsoft.com/office/drawing/2014/main" id="{D09DF76C-5EBC-8043-89D6-4DBF214211A6}"/>
              </a:ext>
            </a:extLst>
          </p:cNvPr>
          <p:cNvSpPr>
            <a:spLocks/>
          </p:cNvSpPr>
          <p:nvPr/>
        </p:nvSpPr>
        <p:spPr bwMode="auto">
          <a:xfrm rot="10800000">
            <a:off x="8119487" y="2211525"/>
            <a:ext cx="441720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26" name="Полилиния 144">
            <a:extLst>
              <a:ext uri="{FF2B5EF4-FFF2-40B4-BE49-F238E27FC236}">
                <a16:creationId xmlns="" xmlns:a16="http://schemas.microsoft.com/office/drawing/2014/main" id="{905E053B-B2FF-C24F-92AB-87918D0C251F}"/>
              </a:ext>
            </a:extLst>
          </p:cNvPr>
          <p:cNvSpPr>
            <a:spLocks/>
          </p:cNvSpPr>
          <p:nvPr/>
        </p:nvSpPr>
        <p:spPr bwMode="auto">
          <a:xfrm rot="10800000">
            <a:off x="8115472" y="4570708"/>
            <a:ext cx="441051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27" name="Полилиния 145">
            <a:extLst>
              <a:ext uri="{FF2B5EF4-FFF2-40B4-BE49-F238E27FC236}">
                <a16:creationId xmlns="" xmlns:a16="http://schemas.microsoft.com/office/drawing/2014/main" id="{9FF50D6D-AC0F-E44F-AAAD-73A0F091DB0D}"/>
              </a:ext>
            </a:extLst>
          </p:cNvPr>
          <p:cNvSpPr>
            <a:spLocks/>
          </p:cNvSpPr>
          <p:nvPr/>
        </p:nvSpPr>
        <p:spPr bwMode="auto">
          <a:xfrm rot="10800000">
            <a:off x="3302067" y="4570708"/>
            <a:ext cx="441720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09" name="Полилиния 143">
            <a:extLst>
              <a:ext uri="{FF2B5EF4-FFF2-40B4-BE49-F238E27FC236}">
                <a16:creationId xmlns="" xmlns:a16="http://schemas.microsoft.com/office/drawing/2014/main" id="{08EF2177-8F93-F548-8A67-E839CE4BA3C1}"/>
              </a:ext>
            </a:extLst>
          </p:cNvPr>
          <p:cNvSpPr>
            <a:spLocks/>
          </p:cNvSpPr>
          <p:nvPr/>
        </p:nvSpPr>
        <p:spPr bwMode="auto">
          <a:xfrm rot="10800000">
            <a:off x="3306076" y="2214133"/>
            <a:ext cx="441719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11" name="Скругленный прямоугольник 15">
            <a:extLst>
              <a:ext uri="{FF2B5EF4-FFF2-40B4-BE49-F238E27FC236}">
                <a16:creationId xmlns="" xmlns:a16="http://schemas.microsoft.com/office/drawing/2014/main" id="{D532C915-D633-4F4E-B9F8-7811C80B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68" y="1989224"/>
            <a:ext cx="2847670" cy="4492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12" name="Овал 71">
            <a:extLst>
              <a:ext uri="{FF2B5EF4-FFF2-40B4-BE49-F238E27FC236}">
                <a16:creationId xmlns="" xmlns:a16="http://schemas.microsoft.com/office/drawing/2014/main" id="{328438CE-3676-BA45-B1A8-636286F4A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885" y="2132550"/>
            <a:ext cx="145854" cy="16244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13" name="Овал 72">
            <a:extLst>
              <a:ext uri="{FF2B5EF4-FFF2-40B4-BE49-F238E27FC236}">
                <a16:creationId xmlns="" xmlns:a16="http://schemas.microsoft.com/office/drawing/2014/main" id="{CE72BE77-CFB2-414A-BC65-BBF6488C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466" y="2166823"/>
            <a:ext cx="84306" cy="93895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04" name="Скругленный прямоугольник 88">
            <a:extLst>
              <a:ext uri="{FF2B5EF4-FFF2-40B4-BE49-F238E27FC236}">
                <a16:creationId xmlns="" xmlns:a16="http://schemas.microsoft.com/office/drawing/2014/main" id="{CF66BAF2-811E-4A4F-8D35-8851246D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523" y="2008386"/>
            <a:ext cx="2511527" cy="4029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grpSp>
        <p:nvGrpSpPr>
          <p:cNvPr id="105" name="Группа 18">
            <a:extLst>
              <a:ext uri="{FF2B5EF4-FFF2-40B4-BE49-F238E27FC236}">
                <a16:creationId xmlns="" xmlns:a16="http://schemas.microsoft.com/office/drawing/2014/main" id="{B9AEE353-1CF4-E041-9A4A-A2D37B4E8C2C}"/>
              </a:ext>
            </a:extLst>
          </p:cNvPr>
          <p:cNvGrpSpPr>
            <a:grpSpLocks/>
          </p:cNvGrpSpPr>
          <p:nvPr/>
        </p:nvGrpSpPr>
        <p:grpSpPr bwMode="auto">
          <a:xfrm>
            <a:off x="8675560" y="2138352"/>
            <a:ext cx="145854" cy="145687"/>
            <a:chOff x="22748332" y="2517203"/>
            <a:chExt cx="345970" cy="345969"/>
          </a:xfrm>
        </p:grpSpPr>
        <p:sp>
          <p:nvSpPr>
            <p:cNvPr id="107" name="Овал 89">
              <a:extLst>
                <a:ext uri="{FF2B5EF4-FFF2-40B4-BE49-F238E27FC236}">
                  <a16:creationId xmlns="" xmlns:a16="http://schemas.microsoft.com/office/drawing/2014/main" id="{3ECB35EE-291C-4540-986A-D786067A0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8332" y="2517203"/>
              <a:ext cx="345970" cy="3459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108" name="Овал 90">
              <a:extLst>
                <a:ext uri="{FF2B5EF4-FFF2-40B4-BE49-F238E27FC236}">
                  <a16:creationId xmlns="" xmlns:a16="http://schemas.microsoft.com/office/drawing/2014/main" id="{31A8B9DB-57B2-B14A-BE71-30B4FC593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243" y="2590202"/>
              <a:ext cx="199976" cy="199977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100" name="Скругленный прямоугольник 15">
            <a:extLst>
              <a:ext uri="{FF2B5EF4-FFF2-40B4-BE49-F238E27FC236}">
                <a16:creationId xmlns="" xmlns:a16="http://schemas.microsoft.com/office/drawing/2014/main" id="{FFB484E2-4C3D-874A-9D39-FF7A218C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364184"/>
            <a:ext cx="2729065" cy="4029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sp>
        <p:nvSpPr>
          <p:cNvPr id="101" name="Овал 71">
            <a:extLst>
              <a:ext uri="{FF2B5EF4-FFF2-40B4-BE49-F238E27FC236}">
                <a16:creationId xmlns="" xmlns:a16="http://schemas.microsoft.com/office/drawing/2014/main" id="{DB9E35AD-0C2E-7440-BBBC-7B46D532C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894" y="4490374"/>
            <a:ext cx="145854" cy="14568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02" name="Овал 72">
            <a:extLst>
              <a:ext uri="{FF2B5EF4-FFF2-40B4-BE49-F238E27FC236}">
                <a16:creationId xmlns="" xmlns:a16="http://schemas.microsoft.com/office/drawing/2014/main" id="{09FC641E-72FB-2342-8706-67E8D4370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475" y="4521113"/>
            <a:ext cx="84306" cy="84209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03" name="Прямоугольник 16">
            <a:extLst>
              <a:ext uri="{FF2B5EF4-FFF2-40B4-BE49-F238E27FC236}">
                <a16:creationId xmlns="" xmlns:a16="http://schemas.microsoft.com/office/drawing/2014/main" id="{E01E04FC-F847-9C4F-95F9-EBB2E78C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711" y="2797070"/>
            <a:ext cx="2159567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生活托底委员（秦璐祎）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95" name="Скругленный прямоугольник 88">
            <a:extLst>
              <a:ext uri="{FF2B5EF4-FFF2-40B4-BE49-F238E27FC236}">
                <a16:creationId xmlns="" xmlns:a16="http://schemas.microsoft.com/office/drawing/2014/main" id="{CB982E24-BD59-4F4D-8051-F52FF83BC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798" y="4361895"/>
            <a:ext cx="2831679" cy="4029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grpSp>
        <p:nvGrpSpPr>
          <p:cNvPr id="96" name="Группа 18">
            <a:extLst>
              <a:ext uri="{FF2B5EF4-FFF2-40B4-BE49-F238E27FC236}">
                <a16:creationId xmlns="" xmlns:a16="http://schemas.microsoft.com/office/drawing/2014/main" id="{2B175381-7A14-0E4D-895D-1E574A65F2B7}"/>
              </a:ext>
            </a:extLst>
          </p:cNvPr>
          <p:cNvGrpSpPr>
            <a:grpSpLocks/>
          </p:cNvGrpSpPr>
          <p:nvPr/>
        </p:nvGrpSpPr>
        <p:grpSpPr bwMode="auto">
          <a:xfrm>
            <a:off x="8675559" y="4490374"/>
            <a:ext cx="145854" cy="145687"/>
            <a:chOff x="22748332" y="2517207"/>
            <a:chExt cx="345970" cy="345970"/>
          </a:xfrm>
        </p:grpSpPr>
        <p:sp>
          <p:nvSpPr>
            <p:cNvPr id="98" name="Овал 89">
              <a:extLst>
                <a:ext uri="{FF2B5EF4-FFF2-40B4-BE49-F238E27FC236}">
                  <a16:creationId xmlns="" xmlns:a16="http://schemas.microsoft.com/office/drawing/2014/main" id="{DE6EE1A8-03C9-4242-8E55-2B183D30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8332" y="2517207"/>
              <a:ext cx="345970" cy="3459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99" name="Овал 90">
              <a:extLst>
                <a:ext uri="{FF2B5EF4-FFF2-40B4-BE49-F238E27FC236}">
                  <a16:creationId xmlns="" xmlns:a16="http://schemas.microsoft.com/office/drawing/2014/main" id="{E73C1EFD-EA95-DE4D-BE5E-930880B4B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243" y="2590204"/>
              <a:ext cx="199976" cy="19997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32" name="Овал 7">
            <a:extLst>
              <a:ext uri="{FF2B5EF4-FFF2-40B4-BE49-F238E27FC236}">
                <a16:creationId xmlns="" xmlns:a16="http://schemas.microsoft.com/office/drawing/2014/main" id="{DEFE9E1F-6FD8-4048-A4C1-0DB0DC951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560" y="2987930"/>
            <a:ext cx="790811" cy="79089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BFC5CE"/>
            </a:solidFill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33" name="Овал 7">
            <a:extLst>
              <a:ext uri="{FF2B5EF4-FFF2-40B4-BE49-F238E27FC236}">
                <a16:creationId xmlns="" xmlns:a16="http://schemas.microsoft.com/office/drawing/2014/main" id="{D6E46A42-E34C-C340-90D5-A9C29D788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45" y="2987930"/>
            <a:ext cx="790811" cy="79089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BFC5CE"/>
            </a:solidFill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grpSp>
        <p:nvGrpSpPr>
          <p:cNvPr id="34" name="Группа 6">
            <a:extLst>
              <a:ext uri="{FF2B5EF4-FFF2-40B4-BE49-F238E27FC236}">
                <a16:creationId xmlns="" xmlns:a16="http://schemas.microsoft.com/office/drawing/2014/main" id="{D40C86B7-43A6-5347-9E5C-8E28CE3C0FB1}"/>
              </a:ext>
            </a:extLst>
          </p:cNvPr>
          <p:cNvGrpSpPr>
            <a:grpSpLocks/>
          </p:cNvGrpSpPr>
          <p:nvPr/>
        </p:nvGrpSpPr>
        <p:grpSpPr bwMode="auto">
          <a:xfrm>
            <a:off x="6353482" y="1259463"/>
            <a:ext cx="3762239" cy="449275"/>
            <a:chOff x="13041048" y="1583549"/>
            <a:chExt cx="8924270" cy="955674"/>
          </a:xfrm>
        </p:grpSpPr>
        <p:sp>
          <p:nvSpPr>
            <p:cNvPr id="88" name="Полилиния 181">
              <a:extLst>
                <a:ext uri="{FF2B5EF4-FFF2-40B4-BE49-F238E27FC236}">
                  <a16:creationId xmlns="" xmlns:a16="http://schemas.microsoft.com/office/drawing/2014/main" id="{597634CE-94BB-DA4F-8F52-E4E98C2944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041048" y="1964364"/>
              <a:ext cx="1121523" cy="97251"/>
            </a:xfrm>
            <a:custGeom>
              <a:avLst/>
              <a:gdLst>
                <a:gd name="T0" fmla="*/ 0 w 8163"/>
                <a:gd name="T1" fmla="*/ 1047866 w 8163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8163">
                  <a:moveTo>
                    <a:pt x="0" y="0"/>
                  </a:moveTo>
                  <a:lnTo>
                    <a:pt x="8163" y="4138"/>
                  </a:lnTo>
                </a:path>
              </a:pathLst>
            </a:custGeom>
            <a:noFill/>
            <a:ln w="25400" cap="flat" cmpd="sng">
              <a:solidFill>
                <a:srgbClr val="BFC5CE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>
                <a:defRPr/>
              </a:pPr>
              <a:endParaRPr lang="ru-RU"/>
            </a:p>
          </p:txBody>
        </p:sp>
        <p:grpSp>
          <p:nvGrpSpPr>
            <p:cNvPr id="89" name="Группа 19">
              <a:extLst>
                <a:ext uri="{FF2B5EF4-FFF2-40B4-BE49-F238E27FC236}">
                  <a16:creationId xmlns="" xmlns:a16="http://schemas.microsoft.com/office/drawing/2014/main" id="{56741CF8-D9B5-4C41-9CD8-478245DD0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07235" y="1583549"/>
              <a:ext cx="7958083" cy="955674"/>
              <a:chOff x="18583563" y="1996089"/>
              <a:chExt cx="7957950" cy="956854"/>
            </a:xfrm>
          </p:grpSpPr>
          <p:sp>
            <p:nvSpPr>
              <p:cNvPr id="90" name="Скругленный прямоугольник 88">
                <a:extLst>
                  <a:ext uri="{FF2B5EF4-FFF2-40B4-BE49-F238E27FC236}">
                    <a16:creationId xmlns="" xmlns:a16="http://schemas.microsoft.com/office/drawing/2014/main" id="{4190E457-9FF2-6245-B1BC-90B54A17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83563" y="1996089"/>
                <a:ext cx="7957950" cy="9568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endParaRPr lang="ru-RU" altLang="ru-RU"/>
              </a:p>
            </p:txBody>
          </p:sp>
          <p:grpSp>
            <p:nvGrpSpPr>
              <p:cNvPr id="91" name="Группа 18">
                <a:extLst>
                  <a:ext uri="{FF2B5EF4-FFF2-40B4-BE49-F238E27FC236}">
                    <a16:creationId xmlns="" xmlns:a16="http://schemas.microsoft.com/office/drawing/2014/main" id="{519575E1-2F75-E44E-A5E4-059986F932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31501" y="2319503"/>
                <a:ext cx="345970" cy="345969"/>
                <a:chOff x="22768349" y="2319503"/>
                <a:chExt cx="345970" cy="345969"/>
              </a:xfrm>
            </p:grpSpPr>
            <p:sp>
              <p:nvSpPr>
                <p:cNvPr id="93" name="Овал 89">
                  <a:extLst>
                    <a:ext uri="{FF2B5EF4-FFF2-40B4-BE49-F238E27FC236}">
                      <a16:creationId xmlns="" xmlns:a16="http://schemas.microsoft.com/office/drawing/2014/main" id="{41865D95-D9EF-D841-B5E8-B5A8F2B56B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8349" y="2319503"/>
                  <a:ext cx="345970" cy="345969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defPPr>
                    <a:defRPr lang="ru-RU"/>
                  </a:defPPr>
                  <a:lvl1pPr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1pPr>
                  <a:lvl2pPr marL="457200" indent="-2286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2pPr>
                  <a:lvl3pPr marL="914400" indent="-4572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3pPr>
                  <a:lvl4pPr marL="1371600" indent="-6858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4pPr>
                  <a:lvl5pPr marL="1828800" indent="-9144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5pPr>
                  <a:lvl6pPr marL="22860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6pPr>
                  <a:lvl7pPr marL="27432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7pPr>
                  <a:lvl8pPr marL="32004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8pPr>
                  <a:lvl9pPr marL="36576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9pPr>
                </a:lstStyle>
                <a:p>
                  <a:pPr algn="ctr" eaLnBrk="1"/>
                  <a:endParaRPr lang="ru-RU" altLang="ru-RU"/>
                </a:p>
              </p:txBody>
            </p:sp>
            <p:sp>
              <p:nvSpPr>
                <p:cNvPr id="94" name="Овал 90">
                  <a:extLst>
                    <a:ext uri="{FF2B5EF4-FFF2-40B4-BE49-F238E27FC236}">
                      <a16:creationId xmlns="" xmlns:a16="http://schemas.microsoft.com/office/drawing/2014/main" id="{D67CF26D-A83F-354A-BFA5-63028816F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23245" y="2374530"/>
                  <a:ext cx="199974" cy="199975"/>
                </a:xfrm>
                <a:prstGeom prst="ellipse">
                  <a:avLst/>
                </a:prstGeom>
                <a:solidFill>
                  <a:srgbClr val="BFC5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defPPr>
                    <a:defRPr lang="ru-RU"/>
                  </a:defPPr>
                  <a:lvl1pPr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1pPr>
                  <a:lvl2pPr marL="457200" indent="-2286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2pPr>
                  <a:lvl3pPr marL="914400" indent="-4572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3pPr>
                  <a:lvl4pPr marL="1371600" indent="-6858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4pPr>
                  <a:lvl5pPr marL="1828800" indent="-914400" algn="l" defTabSz="825500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5pPr>
                  <a:lvl6pPr marL="22860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6pPr>
                  <a:lvl7pPr marL="27432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7pPr>
                  <a:lvl8pPr marL="32004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8pPr>
                  <a:lvl9pPr marL="3657600" algn="l" defTabSz="914400" rtl="0" eaLnBrk="1" latinLnBrk="0" hangingPunct="1">
                    <a:defRPr sz="3000" b="1" kern="120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  <a:sym typeface="Helvetica Neue" panose="02000503000000020004" pitchFamily="2" charset="0"/>
                    </a:defRPr>
                  </a:lvl9pPr>
                </a:lstStyle>
                <a:p>
                  <a:pPr algn="ctr" eaLnBrk="1"/>
                  <a:endParaRPr lang="ru-RU" altLang="ru-RU"/>
                </a:p>
              </p:txBody>
            </p:sp>
          </p:grpSp>
          <p:sp>
            <p:nvSpPr>
              <p:cNvPr id="92" name="Прямоугольник 91">
                <a:extLst>
                  <a:ext uri="{FF2B5EF4-FFF2-40B4-BE49-F238E27FC236}">
                    <a16:creationId xmlns="" xmlns:a16="http://schemas.microsoft.com/office/drawing/2014/main" id="{14E734EA-4645-2C48-847B-6675301B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5516" y="2205260"/>
                <a:ext cx="6825997" cy="655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zh-CN" altLang="en-US" sz="1400" ker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  <a:sym typeface="inpin heiti" panose="00000500000000000000" pitchFamily="2" charset="-122"/>
                  </a:rPr>
                  <a:t>组织委员、生活福利委员（周浩）</a:t>
                </a:r>
                <a:endParaRPr lang="ru-RU" altLang="ru-RU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5" name="Группа 188">
            <a:extLst>
              <a:ext uri="{FF2B5EF4-FFF2-40B4-BE49-F238E27FC236}">
                <a16:creationId xmlns="" xmlns:a16="http://schemas.microsoft.com/office/drawing/2014/main" id="{84B96375-18C3-E847-BAC4-C8C1F7202C16}"/>
              </a:ext>
            </a:extLst>
          </p:cNvPr>
          <p:cNvGrpSpPr>
            <a:grpSpLocks/>
          </p:cNvGrpSpPr>
          <p:nvPr/>
        </p:nvGrpSpPr>
        <p:grpSpPr bwMode="auto">
          <a:xfrm>
            <a:off x="3062886" y="1180283"/>
            <a:ext cx="2476557" cy="449277"/>
            <a:chOff x="1110208" y="3215025"/>
            <a:chExt cx="5874551" cy="955678"/>
          </a:xfrm>
        </p:grpSpPr>
        <p:sp>
          <p:nvSpPr>
            <p:cNvPr id="82" name="Полилиния 189">
              <a:extLst>
                <a:ext uri="{FF2B5EF4-FFF2-40B4-BE49-F238E27FC236}">
                  <a16:creationId xmlns="" xmlns:a16="http://schemas.microsoft.com/office/drawing/2014/main" id="{1D785945-277A-0F46-9360-79FBF046EFA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36971" y="3643147"/>
              <a:ext cx="1047788" cy="0"/>
            </a:xfrm>
            <a:custGeom>
              <a:avLst/>
              <a:gdLst>
                <a:gd name="T0" fmla="*/ 0 w 8163"/>
                <a:gd name="T1" fmla="*/ 1047866 w 8163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8163">
                  <a:moveTo>
                    <a:pt x="0" y="0"/>
                  </a:moveTo>
                  <a:lnTo>
                    <a:pt x="8163" y="4138"/>
                  </a:lnTo>
                </a:path>
              </a:pathLst>
            </a:custGeom>
            <a:noFill/>
            <a:ln w="25400" cap="flat" cmpd="sng">
              <a:solidFill>
                <a:srgbClr val="BFC5CE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>
                <a:defRPr/>
              </a:pPr>
              <a:endParaRPr lang="ru-RU"/>
            </a:p>
          </p:txBody>
        </p:sp>
        <p:grpSp>
          <p:nvGrpSpPr>
            <p:cNvPr id="83" name="Группа 17">
              <a:extLst>
                <a:ext uri="{FF2B5EF4-FFF2-40B4-BE49-F238E27FC236}">
                  <a16:creationId xmlns="" xmlns:a16="http://schemas.microsoft.com/office/drawing/2014/main" id="{42733834-E8A3-0F4A-9CB2-7A877152A9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0208" y="3215025"/>
              <a:ext cx="4770757" cy="955678"/>
              <a:chOff x="1626512" y="1842140"/>
              <a:chExt cx="4770677" cy="956857"/>
            </a:xfrm>
          </p:grpSpPr>
          <p:sp>
            <p:nvSpPr>
              <p:cNvPr id="84" name="Скругленный прямоугольник 15">
                <a:extLst>
                  <a:ext uri="{FF2B5EF4-FFF2-40B4-BE49-F238E27FC236}">
                    <a16:creationId xmlns="" xmlns:a16="http://schemas.microsoft.com/office/drawing/2014/main" id="{5764A253-8F56-FE4C-A865-6E7849C14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442" y="1842140"/>
                <a:ext cx="4695747" cy="95685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endParaRPr lang="ru-RU" altLang="ru-RU"/>
              </a:p>
            </p:txBody>
          </p:sp>
          <p:sp>
            <p:nvSpPr>
              <p:cNvPr id="85" name="Овал 71">
                <a:extLst>
                  <a:ext uri="{FF2B5EF4-FFF2-40B4-BE49-F238E27FC236}">
                    <a16:creationId xmlns="" xmlns:a16="http://schemas.microsoft.com/office/drawing/2014/main" id="{FD6BC3AF-E8E5-ED4A-8E32-D2B8A0B7D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4066" y="2100856"/>
                <a:ext cx="345969" cy="34596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endParaRPr lang="ru-RU" altLang="ru-RU"/>
              </a:p>
            </p:txBody>
          </p:sp>
          <p:sp>
            <p:nvSpPr>
              <p:cNvPr id="86" name="Овал 72">
                <a:extLst>
                  <a:ext uri="{FF2B5EF4-FFF2-40B4-BE49-F238E27FC236}">
                    <a16:creationId xmlns="" xmlns:a16="http://schemas.microsoft.com/office/drawing/2014/main" id="{55B1AF31-18B7-1C47-A64C-11762613C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728" y="2170257"/>
                <a:ext cx="199976" cy="199975"/>
              </a:xfrm>
              <a:prstGeom prst="ellipse">
                <a:avLst/>
              </a:prstGeom>
              <a:solidFill>
                <a:srgbClr val="BFC5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endParaRPr lang="ru-RU" altLang="ru-RU"/>
              </a:p>
            </p:txBody>
          </p:sp>
          <p:sp>
            <p:nvSpPr>
              <p:cNvPr id="87" name="Прямоугольник 16">
                <a:extLst>
                  <a:ext uri="{FF2B5EF4-FFF2-40B4-BE49-F238E27FC236}">
                    <a16:creationId xmlns="" xmlns:a16="http://schemas.microsoft.com/office/drawing/2014/main" id="{1BFCB712-679D-C749-90BE-6B855B597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6512" y="1955284"/>
                <a:ext cx="4430538" cy="655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ru-RU"/>
                </a:defPPr>
                <a:lvl1pPr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457200" indent="-2286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914400" indent="-4572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371600" indent="-6858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1828800" indent="-914400" algn="l" defTabSz="8255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2860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7432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2004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657600" algn="l" defTabSz="914400" rtl="0" eaLnBrk="1" latinLnBrk="0" hangingPunct="1">
                  <a:defRPr sz="3000" b="1" kern="1200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zh-CN" altLang="en-US" sz="14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  <a:sym typeface="inpin heiti" panose="00000500000000000000" pitchFamily="2" charset="-122"/>
                  </a:rPr>
                  <a:t>（时晓东</a:t>
                </a:r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  <a:sym typeface="inpin heiti" panose="00000500000000000000" pitchFamily="2" charset="-122"/>
                  </a:rPr>
                  <a:t>）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分</a:t>
                </a:r>
                <a:r>
                  <a:rPr lang="zh-CN" altLang="en-US" sz="140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会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主席</a:t>
                </a:r>
                <a:endParaRPr lang="ru-RU" altLang="ru-RU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370663" y="5599724"/>
            <a:ext cx="3045636" cy="449244"/>
            <a:chOff x="2508921" y="5279461"/>
            <a:chExt cx="2668640" cy="449244"/>
          </a:xfrm>
        </p:grpSpPr>
        <p:sp>
          <p:nvSpPr>
            <p:cNvPr id="71" name="Скругленный прямоугольник 15">
              <a:extLst>
                <a:ext uri="{FF2B5EF4-FFF2-40B4-BE49-F238E27FC236}">
                  <a16:creationId xmlns="" xmlns:a16="http://schemas.microsoft.com/office/drawing/2014/main" id="{076290CB-B8C7-3746-9C62-2C4DCD84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921" y="5279461"/>
              <a:ext cx="2668640" cy="44924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>
                <a:defRPr/>
              </a:pPr>
              <a:endParaRPr lang="ru-RU" altLang="ru-RU"/>
            </a:p>
          </p:txBody>
        </p:sp>
        <p:sp>
          <p:nvSpPr>
            <p:cNvPr id="126" name="Прямоугольник 203">
              <a:extLst>
                <a:ext uri="{FF2B5EF4-FFF2-40B4-BE49-F238E27FC236}">
                  <a16:creationId xmlns="" xmlns:a16="http://schemas.microsoft.com/office/drawing/2014/main" id="{EC90AC32-F8EB-DE46-8702-F4990B18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733" y="5309850"/>
              <a:ext cx="188553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  <a:sym typeface="inpin heiti" panose="00000500000000000000" pitchFamily="2" charset="-122"/>
                </a:rPr>
                <a:t>（常丽萍）女工委员</a:t>
              </a:r>
              <a:endPara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endParaRPr>
            </a:p>
          </p:txBody>
        </p:sp>
        <p:sp>
          <p:nvSpPr>
            <p:cNvPr id="72" name="Овал 71">
              <a:extLst>
                <a:ext uri="{FF2B5EF4-FFF2-40B4-BE49-F238E27FC236}">
                  <a16:creationId xmlns="" xmlns:a16="http://schemas.microsoft.com/office/drawing/2014/main" id="{2BC3F40A-0530-D54A-9EB8-148324AE7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719" y="5350534"/>
              <a:ext cx="145854" cy="1624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="" xmlns:a16="http://schemas.microsoft.com/office/drawing/2014/main" id="{43CF736E-B513-BE4B-9B9D-DFC44D076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547" y="5378433"/>
              <a:ext cx="84306" cy="93895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38" name="Овал 58">
            <a:extLst>
              <a:ext uri="{FF2B5EF4-FFF2-40B4-BE49-F238E27FC236}">
                <a16:creationId xmlns="" xmlns:a16="http://schemas.microsoft.com/office/drawing/2014/main" id="{6B07FCD6-C283-1047-A5AB-6B5BA2903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013" y="133649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39" name="Овал 58">
            <a:extLst>
              <a:ext uri="{FF2B5EF4-FFF2-40B4-BE49-F238E27FC236}">
                <a16:creationId xmlns="" xmlns:a16="http://schemas.microsoft.com/office/drawing/2014/main" id="{98EDBFFF-ADE6-2D41-BA85-E7EA7C8F4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1637" y="1704733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0" name="Овал 58">
            <a:extLst>
              <a:ext uri="{FF2B5EF4-FFF2-40B4-BE49-F238E27FC236}">
                <a16:creationId xmlns="" xmlns:a16="http://schemas.microsoft.com/office/drawing/2014/main" id="{370FB323-B6CC-5D49-96A5-3BF9DAB41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969" y="143348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1" name="Овал 58">
            <a:extLst>
              <a:ext uri="{FF2B5EF4-FFF2-40B4-BE49-F238E27FC236}">
                <a16:creationId xmlns="" xmlns:a16="http://schemas.microsoft.com/office/drawing/2014/main" id="{42672093-5940-2748-B51C-02EFFF6A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338" y="2169058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2" name="Овал 58">
            <a:extLst>
              <a:ext uri="{FF2B5EF4-FFF2-40B4-BE49-F238E27FC236}">
                <a16:creationId xmlns="" xmlns:a16="http://schemas.microsoft.com/office/drawing/2014/main" id="{8CA92830-37EF-CA4A-8540-A8CC966BF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709" y="2167931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F93FA0E6-F6C2-4BBA-B5BD-58FA65F1560B}"/>
              </a:ext>
            </a:extLst>
          </p:cNvPr>
          <p:cNvGrpSpPr/>
          <p:nvPr/>
        </p:nvGrpSpPr>
        <p:grpSpPr>
          <a:xfrm>
            <a:off x="6995569" y="3353921"/>
            <a:ext cx="714264" cy="86374"/>
            <a:chOff x="14442329" y="7261242"/>
            <a:chExt cx="1519346" cy="183731"/>
          </a:xfrm>
        </p:grpSpPr>
        <p:sp>
          <p:nvSpPr>
            <p:cNvPr id="66" name="Овал 57">
              <a:extLst>
                <a:ext uri="{FF2B5EF4-FFF2-40B4-BE49-F238E27FC236}">
                  <a16:creationId xmlns="" xmlns:a16="http://schemas.microsoft.com/office/drawing/2014/main" id="{344B16EB-FA27-434D-B02F-A25AD224B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2329" y="7265581"/>
              <a:ext cx="179374" cy="179392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  <p:sp>
          <p:nvSpPr>
            <p:cNvPr id="67" name="Полилиния 14">
              <a:extLst>
                <a:ext uri="{FF2B5EF4-FFF2-40B4-BE49-F238E27FC236}">
                  <a16:creationId xmlns="" xmlns:a16="http://schemas.microsoft.com/office/drawing/2014/main" id="{07D81CFC-303E-7044-99EF-6F2800519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5144" y="7358123"/>
              <a:ext cx="1291243" cy="0"/>
            </a:xfrm>
            <a:custGeom>
              <a:avLst/>
              <a:gdLst>
                <a:gd name="T0" fmla="*/ 0 w 8163"/>
                <a:gd name="T1" fmla="*/ 1047866 w 8163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8163">
                  <a:moveTo>
                    <a:pt x="0" y="0"/>
                  </a:moveTo>
                  <a:lnTo>
                    <a:pt x="8163" y="4138"/>
                  </a:lnTo>
                </a:path>
              </a:pathLst>
            </a:custGeom>
            <a:noFill/>
            <a:ln w="25400" cap="flat" cmpd="sng">
              <a:solidFill>
                <a:srgbClr val="BFC5CE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>
                <a:defRPr/>
              </a:pPr>
              <a:endParaRPr lang="ru-RU"/>
            </a:p>
          </p:txBody>
        </p:sp>
        <p:sp>
          <p:nvSpPr>
            <p:cNvPr id="68" name="Овал 58">
              <a:extLst>
                <a:ext uri="{FF2B5EF4-FFF2-40B4-BE49-F238E27FC236}">
                  <a16:creationId xmlns="" xmlns:a16="http://schemas.microsoft.com/office/drawing/2014/main" id="{4C53B5D1-9572-B14A-BA48-CD7A6112F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2301" y="7261242"/>
              <a:ext cx="179374" cy="179389"/>
            </a:xfrm>
            <a:prstGeom prst="ellipse">
              <a:avLst/>
            </a:prstGeom>
            <a:solidFill>
              <a:srgbClr val="BF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ru-RU"/>
              </a:defPPr>
              <a:lvl1pPr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457200" indent="-2286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914400" indent="-4572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371600" indent="-6858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1828800" indent="-914400" algn="l" defTabSz="825500" rtl="0" eaLnBrk="0" fontAlgn="base" hangingPunct="0">
                <a:spcBef>
                  <a:spcPct val="0"/>
                </a:spcBef>
                <a:spcAft>
                  <a:spcPct val="0"/>
                </a:spcAft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2860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7432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2004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657600" algn="l" defTabSz="914400" rtl="0" eaLnBrk="1" latinLnBrk="0" hangingPunct="1">
                <a:defRPr sz="3000" b="1" kern="120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endParaRPr lang="ru-RU" altLang="ru-RU"/>
            </a:p>
          </p:txBody>
        </p:sp>
      </p:grpSp>
      <p:sp>
        <p:nvSpPr>
          <p:cNvPr id="44" name="Овал 58">
            <a:extLst>
              <a:ext uri="{FF2B5EF4-FFF2-40B4-BE49-F238E27FC236}">
                <a16:creationId xmlns="" xmlns:a16="http://schemas.microsoft.com/office/drawing/2014/main" id="{762EA63A-7C25-6647-96C1-E039BDBA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901" y="3433502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5" name="Овал 58">
            <a:extLst>
              <a:ext uri="{FF2B5EF4-FFF2-40B4-BE49-F238E27FC236}">
                <a16:creationId xmlns="" xmlns:a16="http://schemas.microsoft.com/office/drawing/2014/main" id="{0E6DC303-3B41-0F47-8B33-A1641040F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373" y="453356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6" name="Овал 58">
            <a:extLst>
              <a:ext uri="{FF2B5EF4-FFF2-40B4-BE49-F238E27FC236}">
                <a16:creationId xmlns="" xmlns:a16="http://schemas.microsoft.com/office/drawing/2014/main" id="{1932D533-0DA9-7E44-A0AE-A66397C6D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4721" y="4523468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7" name="Овал 58">
            <a:extLst>
              <a:ext uri="{FF2B5EF4-FFF2-40B4-BE49-F238E27FC236}">
                <a16:creationId xmlns="" xmlns:a16="http://schemas.microsoft.com/office/drawing/2014/main" id="{29AE2C3B-1F40-A348-BB21-60F9D275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676" y="3279705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48" name="Овал 58">
            <a:extLst>
              <a:ext uri="{FF2B5EF4-FFF2-40B4-BE49-F238E27FC236}">
                <a16:creationId xmlns="" xmlns:a16="http://schemas.microsoft.com/office/drawing/2014/main" id="{715FEB21-CE7A-8E4D-880A-9D6B50327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095" y="3271751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0" name="Овал 58">
            <a:extLst>
              <a:ext uri="{FF2B5EF4-FFF2-40B4-BE49-F238E27FC236}">
                <a16:creationId xmlns="" xmlns:a16="http://schemas.microsoft.com/office/drawing/2014/main" id="{58D2EF71-27F7-AC4F-909B-88AE6F8D7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275" y="3355914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1" name="Овал 58">
            <a:extLst>
              <a:ext uri="{FF2B5EF4-FFF2-40B4-BE49-F238E27FC236}">
                <a16:creationId xmlns="" xmlns:a16="http://schemas.microsoft.com/office/drawing/2014/main" id="{145215A2-54CD-6944-9BE3-445D1D2E1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230" y="5354829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2" name="Овал 58">
            <a:extLst>
              <a:ext uri="{FF2B5EF4-FFF2-40B4-BE49-F238E27FC236}">
                <a16:creationId xmlns="" xmlns:a16="http://schemas.microsoft.com/office/drawing/2014/main" id="{335B7E92-65F9-5643-AE88-5682C92E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483" y="4985555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3" name="Овал 58">
            <a:extLst>
              <a:ext uri="{FF2B5EF4-FFF2-40B4-BE49-F238E27FC236}">
                <a16:creationId xmlns="" xmlns:a16="http://schemas.microsoft.com/office/drawing/2014/main" id="{95706091-6892-DE42-A8AA-22350CA5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095" y="5395340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4" name="Овал 58">
            <a:extLst>
              <a:ext uri="{FF2B5EF4-FFF2-40B4-BE49-F238E27FC236}">
                <a16:creationId xmlns="" xmlns:a16="http://schemas.microsoft.com/office/drawing/2014/main" id="{83583C6C-B8C6-2640-93B3-6A81F7E13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224" y="4530257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5" name="Овал 58">
            <a:extLst>
              <a:ext uri="{FF2B5EF4-FFF2-40B4-BE49-F238E27FC236}">
                <a16:creationId xmlns="" xmlns:a16="http://schemas.microsoft.com/office/drawing/2014/main" id="{381E658A-1177-7748-87D6-E5950C600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89" y="4530625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6" name="Овал 58">
            <a:extLst>
              <a:ext uri="{FF2B5EF4-FFF2-40B4-BE49-F238E27FC236}">
                <a16:creationId xmlns="" xmlns:a16="http://schemas.microsoft.com/office/drawing/2014/main" id="{54673238-692F-D147-99D1-7A722F9FA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9573" y="2171427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7" name="Овал 58">
            <a:extLst>
              <a:ext uri="{FF2B5EF4-FFF2-40B4-BE49-F238E27FC236}">
                <a16:creationId xmlns="" xmlns:a16="http://schemas.microsoft.com/office/drawing/2014/main" id="{20E67D70-B721-C34D-8B03-31959F161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943" y="2168011"/>
            <a:ext cx="84326" cy="84334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58" name="Shape">
            <a:extLst>
              <a:ext uri="{FF2B5EF4-FFF2-40B4-BE49-F238E27FC236}">
                <a16:creationId xmlns="" xmlns:a16="http://schemas.microsoft.com/office/drawing/2014/main" id="{D954F6E4-28F9-5E41-8E9F-E5D57C5AD067}"/>
              </a:ext>
            </a:extLst>
          </p:cNvPr>
          <p:cNvSpPr/>
          <p:nvPr/>
        </p:nvSpPr>
        <p:spPr bwMode="auto">
          <a:xfrm>
            <a:off x="7570684" y="2036844"/>
            <a:ext cx="327274" cy="327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0360"/>
                </a:lnTo>
                <a:lnTo>
                  <a:pt x="20713" y="10360"/>
                </a:lnTo>
                <a:lnTo>
                  <a:pt x="20713" y="20713"/>
                </a:lnTo>
                <a:lnTo>
                  <a:pt x="887" y="20713"/>
                </a:lnTo>
                <a:lnTo>
                  <a:pt x="887" y="887"/>
                </a:lnTo>
                <a:lnTo>
                  <a:pt x="11262" y="887"/>
                </a:lnTo>
                <a:lnTo>
                  <a:pt x="11262" y="0"/>
                </a:lnTo>
                <a:lnTo>
                  <a:pt x="0" y="0"/>
                </a:lnTo>
                <a:close/>
                <a:moveTo>
                  <a:pt x="16302" y="930"/>
                </a:moveTo>
                <a:lnTo>
                  <a:pt x="6336" y="10875"/>
                </a:lnTo>
                <a:lnTo>
                  <a:pt x="6327" y="15367"/>
                </a:lnTo>
                <a:lnTo>
                  <a:pt x="10810" y="15339"/>
                </a:lnTo>
                <a:lnTo>
                  <a:pt x="20777" y="5394"/>
                </a:lnTo>
                <a:lnTo>
                  <a:pt x="16302" y="930"/>
                </a:lnTo>
                <a:close/>
                <a:moveTo>
                  <a:pt x="16270" y="2183"/>
                </a:moveTo>
                <a:lnTo>
                  <a:pt x="19502" y="5408"/>
                </a:lnTo>
                <a:lnTo>
                  <a:pt x="18194" y="6715"/>
                </a:lnTo>
                <a:lnTo>
                  <a:pt x="14962" y="3490"/>
                </a:lnTo>
                <a:lnTo>
                  <a:pt x="16270" y="2183"/>
                </a:lnTo>
                <a:close/>
                <a:moveTo>
                  <a:pt x="14364" y="4088"/>
                </a:moveTo>
                <a:lnTo>
                  <a:pt x="17596" y="7313"/>
                </a:lnTo>
                <a:lnTo>
                  <a:pt x="10459" y="14449"/>
                </a:lnTo>
                <a:lnTo>
                  <a:pt x="7221" y="14469"/>
                </a:lnTo>
                <a:lnTo>
                  <a:pt x="7227" y="11223"/>
                </a:lnTo>
                <a:lnTo>
                  <a:pt x="14364" y="4088"/>
                </a:ln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9" name="Shape">
            <a:extLst>
              <a:ext uri="{FF2B5EF4-FFF2-40B4-BE49-F238E27FC236}">
                <a16:creationId xmlns="" xmlns:a16="http://schemas.microsoft.com/office/drawing/2014/main" id="{72EA7B45-873E-6F4F-8272-0981926FC1B3}"/>
              </a:ext>
            </a:extLst>
          </p:cNvPr>
          <p:cNvSpPr/>
          <p:nvPr/>
        </p:nvSpPr>
        <p:spPr bwMode="auto">
          <a:xfrm>
            <a:off x="7905990" y="3225472"/>
            <a:ext cx="328612" cy="327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443"/>
                </a:lnTo>
                <a:lnTo>
                  <a:pt x="10368" y="18443"/>
                </a:lnTo>
                <a:lnTo>
                  <a:pt x="10368" y="20734"/>
                </a:lnTo>
                <a:lnTo>
                  <a:pt x="1881" y="20734"/>
                </a:lnTo>
                <a:lnTo>
                  <a:pt x="1881" y="21600"/>
                </a:lnTo>
                <a:lnTo>
                  <a:pt x="19719" y="21600"/>
                </a:lnTo>
                <a:lnTo>
                  <a:pt x="19719" y="20734"/>
                </a:lnTo>
                <a:lnTo>
                  <a:pt x="11232" y="20734"/>
                </a:lnTo>
                <a:lnTo>
                  <a:pt x="11232" y="18443"/>
                </a:lnTo>
                <a:lnTo>
                  <a:pt x="21600" y="18443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01" y="876"/>
                </a:moveTo>
                <a:lnTo>
                  <a:pt x="20699" y="876"/>
                </a:lnTo>
                <a:lnTo>
                  <a:pt x="20699" y="13511"/>
                </a:lnTo>
                <a:lnTo>
                  <a:pt x="901" y="13511"/>
                </a:lnTo>
                <a:lnTo>
                  <a:pt x="901" y="876"/>
                </a:lnTo>
                <a:close/>
                <a:moveTo>
                  <a:pt x="901" y="14376"/>
                </a:moveTo>
                <a:lnTo>
                  <a:pt x="20699" y="14376"/>
                </a:lnTo>
                <a:lnTo>
                  <a:pt x="20699" y="17567"/>
                </a:lnTo>
                <a:lnTo>
                  <a:pt x="901" y="17567"/>
                </a:lnTo>
                <a:lnTo>
                  <a:pt x="901" y="14376"/>
                </a:lnTo>
                <a:close/>
                <a:moveTo>
                  <a:pt x="10837" y="15256"/>
                </a:moveTo>
                <a:cubicBezTo>
                  <a:pt x="10607" y="15256"/>
                  <a:pt x="10376" y="15345"/>
                  <a:pt x="10200" y="15521"/>
                </a:cubicBezTo>
                <a:cubicBezTo>
                  <a:pt x="9847" y="15874"/>
                  <a:pt x="9847" y="16446"/>
                  <a:pt x="10200" y="16798"/>
                </a:cubicBezTo>
                <a:cubicBezTo>
                  <a:pt x="10552" y="17151"/>
                  <a:pt x="11123" y="17151"/>
                  <a:pt x="11475" y="16798"/>
                </a:cubicBezTo>
                <a:cubicBezTo>
                  <a:pt x="11827" y="16446"/>
                  <a:pt x="11827" y="15874"/>
                  <a:pt x="11475" y="15521"/>
                </a:cubicBezTo>
                <a:cubicBezTo>
                  <a:pt x="11299" y="15345"/>
                  <a:pt x="11068" y="15256"/>
                  <a:pt x="10837" y="15256"/>
                </a:cubicBezTo>
                <a:close/>
                <a:moveTo>
                  <a:pt x="10837" y="15825"/>
                </a:moveTo>
                <a:cubicBezTo>
                  <a:pt x="10923" y="15825"/>
                  <a:pt x="11008" y="15858"/>
                  <a:pt x="11073" y="15923"/>
                </a:cubicBezTo>
                <a:cubicBezTo>
                  <a:pt x="11203" y="16054"/>
                  <a:pt x="11203" y="16265"/>
                  <a:pt x="11073" y="16395"/>
                </a:cubicBezTo>
                <a:cubicBezTo>
                  <a:pt x="10943" y="16525"/>
                  <a:pt x="10732" y="16525"/>
                  <a:pt x="10602" y="16395"/>
                </a:cubicBezTo>
                <a:cubicBezTo>
                  <a:pt x="10472" y="16265"/>
                  <a:pt x="10472" y="16054"/>
                  <a:pt x="10602" y="15923"/>
                </a:cubicBezTo>
                <a:cubicBezTo>
                  <a:pt x="10667" y="15858"/>
                  <a:pt x="10752" y="15825"/>
                  <a:pt x="10837" y="15825"/>
                </a:cubicBez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0" name="Shape">
            <a:extLst>
              <a:ext uri="{FF2B5EF4-FFF2-40B4-BE49-F238E27FC236}">
                <a16:creationId xmlns="" xmlns:a16="http://schemas.microsoft.com/office/drawing/2014/main" id="{6DB3B8AD-E32E-5844-A1CA-FE64215D7ACB}"/>
              </a:ext>
            </a:extLst>
          </p:cNvPr>
          <p:cNvSpPr/>
          <p:nvPr/>
        </p:nvSpPr>
        <p:spPr bwMode="auto">
          <a:xfrm>
            <a:off x="3611941" y="3228818"/>
            <a:ext cx="335974" cy="335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7096"/>
                </a:lnTo>
                <a:lnTo>
                  <a:pt x="5426" y="17096"/>
                </a:lnTo>
                <a:lnTo>
                  <a:pt x="5426" y="21600"/>
                </a:lnTo>
                <a:lnTo>
                  <a:pt x="8981" y="17096"/>
                </a:lnTo>
                <a:lnTo>
                  <a:pt x="21600" y="17096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882" y="864"/>
                </a:moveTo>
                <a:lnTo>
                  <a:pt x="20717" y="864"/>
                </a:lnTo>
                <a:lnTo>
                  <a:pt x="20717" y="16231"/>
                </a:lnTo>
                <a:lnTo>
                  <a:pt x="8598" y="16231"/>
                </a:lnTo>
                <a:lnTo>
                  <a:pt x="6257" y="19470"/>
                </a:lnTo>
                <a:lnTo>
                  <a:pt x="6261" y="16231"/>
                </a:lnTo>
                <a:lnTo>
                  <a:pt x="882" y="16231"/>
                </a:lnTo>
                <a:lnTo>
                  <a:pt x="882" y="864"/>
                </a:lnTo>
                <a:close/>
                <a:moveTo>
                  <a:pt x="5853" y="6321"/>
                </a:moveTo>
                <a:cubicBezTo>
                  <a:pt x="5399" y="6321"/>
                  <a:pt x="4945" y="6494"/>
                  <a:pt x="4598" y="6841"/>
                </a:cubicBezTo>
                <a:cubicBezTo>
                  <a:pt x="3906" y="7535"/>
                  <a:pt x="3906" y="8660"/>
                  <a:pt x="4598" y="9354"/>
                </a:cubicBezTo>
                <a:cubicBezTo>
                  <a:pt x="5291" y="10048"/>
                  <a:pt x="6415" y="10048"/>
                  <a:pt x="7107" y="9354"/>
                </a:cubicBezTo>
                <a:cubicBezTo>
                  <a:pt x="7800" y="8660"/>
                  <a:pt x="7800" y="7535"/>
                  <a:pt x="7107" y="6841"/>
                </a:cubicBezTo>
                <a:cubicBezTo>
                  <a:pt x="6761" y="6494"/>
                  <a:pt x="6307" y="6321"/>
                  <a:pt x="5853" y="6321"/>
                </a:cubicBezTo>
                <a:close/>
                <a:moveTo>
                  <a:pt x="10789" y="6321"/>
                </a:moveTo>
                <a:cubicBezTo>
                  <a:pt x="10335" y="6321"/>
                  <a:pt x="9881" y="6494"/>
                  <a:pt x="9535" y="6841"/>
                </a:cubicBezTo>
                <a:cubicBezTo>
                  <a:pt x="8842" y="7535"/>
                  <a:pt x="8842" y="8660"/>
                  <a:pt x="9535" y="9354"/>
                </a:cubicBezTo>
                <a:cubicBezTo>
                  <a:pt x="10228" y="10048"/>
                  <a:pt x="11351" y="10048"/>
                  <a:pt x="12044" y="9354"/>
                </a:cubicBezTo>
                <a:cubicBezTo>
                  <a:pt x="12737" y="8660"/>
                  <a:pt x="12737" y="7535"/>
                  <a:pt x="12044" y="6841"/>
                </a:cubicBezTo>
                <a:cubicBezTo>
                  <a:pt x="11698" y="6494"/>
                  <a:pt x="11243" y="6321"/>
                  <a:pt x="10789" y="6321"/>
                </a:cubicBezTo>
                <a:close/>
                <a:moveTo>
                  <a:pt x="15726" y="6321"/>
                </a:moveTo>
                <a:cubicBezTo>
                  <a:pt x="15272" y="6321"/>
                  <a:pt x="14818" y="6494"/>
                  <a:pt x="14471" y="6841"/>
                </a:cubicBezTo>
                <a:cubicBezTo>
                  <a:pt x="13779" y="7535"/>
                  <a:pt x="13779" y="8660"/>
                  <a:pt x="14471" y="9354"/>
                </a:cubicBezTo>
                <a:cubicBezTo>
                  <a:pt x="15164" y="10048"/>
                  <a:pt x="16288" y="10048"/>
                  <a:pt x="16981" y="9354"/>
                </a:cubicBezTo>
                <a:cubicBezTo>
                  <a:pt x="17673" y="8660"/>
                  <a:pt x="17673" y="7535"/>
                  <a:pt x="16981" y="6841"/>
                </a:cubicBezTo>
                <a:cubicBezTo>
                  <a:pt x="16634" y="6494"/>
                  <a:pt x="16180" y="6321"/>
                  <a:pt x="15726" y="6321"/>
                </a:cubicBezTo>
                <a:close/>
                <a:moveTo>
                  <a:pt x="5853" y="7220"/>
                </a:moveTo>
                <a:cubicBezTo>
                  <a:pt x="6077" y="7220"/>
                  <a:pt x="6301" y="7306"/>
                  <a:pt x="6472" y="7477"/>
                </a:cubicBezTo>
                <a:cubicBezTo>
                  <a:pt x="6815" y="7820"/>
                  <a:pt x="6815" y="8376"/>
                  <a:pt x="6472" y="8719"/>
                </a:cubicBezTo>
                <a:cubicBezTo>
                  <a:pt x="6130" y="9062"/>
                  <a:pt x="5576" y="9062"/>
                  <a:pt x="5233" y="8719"/>
                </a:cubicBezTo>
                <a:cubicBezTo>
                  <a:pt x="4891" y="8376"/>
                  <a:pt x="4891" y="7820"/>
                  <a:pt x="5233" y="7477"/>
                </a:cubicBezTo>
                <a:cubicBezTo>
                  <a:pt x="5404" y="7306"/>
                  <a:pt x="5628" y="7220"/>
                  <a:pt x="5853" y="7220"/>
                </a:cubicBezTo>
                <a:close/>
                <a:moveTo>
                  <a:pt x="10789" y="7220"/>
                </a:moveTo>
                <a:cubicBezTo>
                  <a:pt x="11014" y="7220"/>
                  <a:pt x="11238" y="7306"/>
                  <a:pt x="11409" y="7477"/>
                </a:cubicBezTo>
                <a:cubicBezTo>
                  <a:pt x="11751" y="7820"/>
                  <a:pt x="11751" y="8376"/>
                  <a:pt x="11409" y="8719"/>
                </a:cubicBezTo>
                <a:cubicBezTo>
                  <a:pt x="11067" y="9062"/>
                  <a:pt x="10512" y="9062"/>
                  <a:pt x="10170" y="8719"/>
                </a:cubicBezTo>
                <a:cubicBezTo>
                  <a:pt x="9827" y="8376"/>
                  <a:pt x="9827" y="7820"/>
                  <a:pt x="10170" y="7477"/>
                </a:cubicBezTo>
                <a:cubicBezTo>
                  <a:pt x="10341" y="7306"/>
                  <a:pt x="10565" y="7220"/>
                  <a:pt x="10789" y="7220"/>
                </a:cubicBezTo>
                <a:close/>
                <a:moveTo>
                  <a:pt x="15726" y="7220"/>
                </a:moveTo>
                <a:cubicBezTo>
                  <a:pt x="15950" y="7220"/>
                  <a:pt x="16174" y="7306"/>
                  <a:pt x="16346" y="7477"/>
                </a:cubicBezTo>
                <a:cubicBezTo>
                  <a:pt x="16688" y="7820"/>
                  <a:pt x="16688" y="8376"/>
                  <a:pt x="16346" y="8719"/>
                </a:cubicBezTo>
                <a:cubicBezTo>
                  <a:pt x="16003" y="9062"/>
                  <a:pt x="15449" y="9062"/>
                  <a:pt x="15106" y="8719"/>
                </a:cubicBezTo>
                <a:cubicBezTo>
                  <a:pt x="14764" y="8376"/>
                  <a:pt x="14764" y="7820"/>
                  <a:pt x="15106" y="7477"/>
                </a:cubicBezTo>
                <a:cubicBezTo>
                  <a:pt x="15278" y="7306"/>
                  <a:pt x="15502" y="7220"/>
                  <a:pt x="15726" y="7220"/>
                </a:cubicBez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1" name="Shape">
            <a:extLst>
              <a:ext uri="{FF2B5EF4-FFF2-40B4-BE49-F238E27FC236}">
                <a16:creationId xmlns="" xmlns:a16="http://schemas.microsoft.com/office/drawing/2014/main" id="{D21937AF-4992-6A4D-BEBA-A5871805F114}"/>
              </a:ext>
            </a:extLst>
          </p:cNvPr>
          <p:cNvSpPr/>
          <p:nvPr/>
        </p:nvSpPr>
        <p:spPr bwMode="auto">
          <a:xfrm>
            <a:off x="3985394" y="2100426"/>
            <a:ext cx="327274" cy="21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905" y="1369"/>
                </a:moveTo>
                <a:lnTo>
                  <a:pt x="20138" y="1369"/>
                </a:lnTo>
                <a:lnTo>
                  <a:pt x="10806" y="10703"/>
                </a:lnTo>
                <a:lnTo>
                  <a:pt x="1905" y="1369"/>
                </a:lnTo>
                <a:close/>
                <a:moveTo>
                  <a:pt x="874" y="2005"/>
                </a:moveTo>
                <a:lnTo>
                  <a:pt x="10808" y="12268"/>
                </a:lnTo>
                <a:lnTo>
                  <a:pt x="20726" y="2480"/>
                </a:lnTo>
                <a:lnTo>
                  <a:pt x="20726" y="20231"/>
                </a:lnTo>
                <a:lnTo>
                  <a:pt x="874" y="20231"/>
                </a:lnTo>
                <a:lnTo>
                  <a:pt x="874" y="2005"/>
                </a:ln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2" name="Shape">
            <a:extLst>
              <a:ext uri="{FF2B5EF4-FFF2-40B4-BE49-F238E27FC236}">
                <a16:creationId xmlns="" xmlns:a16="http://schemas.microsoft.com/office/drawing/2014/main" id="{103BF5DB-6548-B944-9859-346EFFAD5B08}"/>
              </a:ext>
            </a:extLst>
          </p:cNvPr>
          <p:cNvSpPr/>
          <p:nvPr/>
        </p:nvSpPr>
        <p:spPr bwMode="auto">
          <a:xfrm>
            <a:off x="5766327" y="1193562"/>
            <a:ext cx="335974" cy="33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875"/>
                </a:moveTo>
                <a:cubicBezTo>
                  <a:pt x="12143" y="875"/>
                  <a:pt x="14447" y="1795"/>
                  <a:pt x="16205" y="3634"/>
                </a:cubicBezTo>
                <a:cubicBezTo>
                  <a:pt x="19720" y="7314"/>
                  <a:pt x="19720" y="13280"/>
                  <a:pt x="16205" y="16960"/>
                </a:cubicBezTo>
                <a:cubicBezTo>
                  <a:pt x="12689" y="20639"/>
                  <a:pt x="6989" y="20639"/>
                  <a:pt x="3473" y="16960"/>
                </a:cubicBezTo>
                <a:cubicBezTo>
                  <a:pt x="-42" y="13280"/>
                  <a:pt x="-42" y="7314"/>
                  <a:pt x="3473" y="3634"/>
                </a:cubicBezTo>
                <a:cubicBezTo>
                  <a:pt x="5231" y="1795"/>
                  <a:pt x="7535" y="875"/>
                  <a:pt x="9839" y="875"/>
                </a:cubicBezTo>
                <a:close/>
                <a:moveTo>
                  <a:pt x="9464" y="3847"/>
                </a:moveTo>
                <a:lnTo>
                  <a:pt x="9464" y="10731"/>
                </a:lnTo>
                <a:lnTo>
                  <a:pt x="9471" y="10731"/>
                </a:lnTo>
                <a:lnTo>
                  <a:pt x="9471" y="10738"/>
                </a:lnTo>
                <a:lnTo>
                  <a:pt x="13098" y="10738"/>
                </a:lnTo>
                <a:lnTo>
                  <a:pt x="13098" y="9901"/>
                </a:lnTo>
                <a:lnTo>
                  <a:pt x="10242" y="9901"/>
                </a:lnTo>
                <a:lnTo>
                  <a:pt x="10242" y="3847"/>
                </a:lnTo>
                <a:lnTo>
                  <a:pt x="9464" y="3847"/>
                </a:ln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3" name="Shape">
            <a:extLst>
              <a:ext uri="{FF2B5EF4-FFF2-40B4-BE49-F238E27FC236}">
                <a16:creationId xmlns="" xmlns:a16="http://schemas.microsoft.com/office/drawing/2014/main" id="{D624BE72-476A-084B-9165-0160B685AC19}"/>
              </a:ext>
            </a:extLst>
          </p:cNvPr>
          <p:cNvSpPr/>
          <p:nvPr/>
        </p:nvSpPr>
        <p:spPr bwMode="auto">
          <a:xfrm>
            <a:off x="3983387" y="4414768"/>
            <a:ext cx="337313" cy="273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8" y="0"/>
                </a:moveTo>
                <a:lnTo>
                  <a:pt x="1808" y="1129"/>
                </a:lnTo>
                <a:lnTo>
                  <a:pt x="0" y="112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129"/>
                </a:lnTo>
                <a:lnTo>
                  <a:pt x="7183" y="1129"/>
                </a:lnTo>
                <a:lnTo>
                  <a:pt x="7183" y="0"/>
                </a:lnTo>
                <a:lnTo>
                  <a:pt x="1808" y="0"/>
                </a:lnTo>
                <a:close/>
                <a:moveTo>
                  <a:pt x="865" y="2193"/>
                </a:moveTo>
                <a:lnTo>
                  <a:pt x="20736" y="2193"/>
                </a:lnTo>
                <a:lnTo>
                  <a:pt x="20736" y="20536"/>
                </a:lnTo>
                <a:lnTo>
                  <a:pt x="865" y="20536"/>
                </a:lnTo>
                <a:lnTo>
                  <a:pt x="865" y="2193"/>
                </a:lnTo>
                <a:close/>
                <a:moveTo>
                  <a:pt x="14835" y="4981"/>
                </a:moveTo>
                <a:lnTo>
                  <a:pt x="14835" y="6094"/>
                </a:lnTo>
                <a:lnTo>
                  <a:pt x="18456" y="6094"/>
                </a:lnTo>
                <a:lnTo>
                  <a:pt x="18456" y="4981"/>
                </a:lnTo>
                <a:lnTo>
                  <a:pt x="14835" y="4981"/>
                </a:lnTo>
                <a:close/>
                <a:moveTo>
                  <a:pt x="8083" y="6670"/>
                </a:moveTo>
                <a:cubicBezTo>
                  <a:pt x="7051" y="6670"/>
                  <a:pt x="6018" y="7154"/>
                  <a:pt x="5231" y="8124"/>
                </a:cubicBezTo>
                <a:cubicBezTo>
                  <a:pt x="3655" y="10064"/>
                  <a:pt x="3655" y="13209"/>
                  <a:pt x="5231" y="15149"/>
                </a:cubicBezTo>
                <a:cubicBezTo>
                  <a:pt x="6806" y="17088"/>
                  <a:pt x="9360" y="17088"/>
                  <a:pt x="10935" y="15149"/>
                </a:cubicBezTo>
                <a:cubicBezTo>
                  <a:pt x="12511" y="13209"/>
                  <a:pt x="12511" y="10064"/>
                  <a:pt x="10935" y="8124"/>
                </a:cubicBezTo>
                <a:cubicBezTo>
                  <a:pt x="10148" y="7154"/>
                  <a:pt x="9115" y="6670"/>
                  <a:pt x="8083" y="6670"/>
                </a:cubicBezTo>
                <a:close/>
                <a:moveTo>
                  <a:pt x="8083" y="7757"/>
                </a:moveTo>
                <a:cubicBezTo>
                  <a:pt x="8889" y="7757"/>
                  <a:pt x="9696" y="8136"/>
                  <a:pt x="10311" y="8894"/>
                </a:cubicBezTo>
                <a:cubicBezTo>
                  <a:pt x="11541" y="10408"/>
                  <a:pt x="11541" y="12864"/>
                  <a:pt x="10311" y="14379"/>
                </a:cubicBezTo>
                <a:cubicBezTo>
                  <a:pt x="9081" y="15893"/>
                  <a:pt x="7086" y="15893"/>
                  <a:pt x="5855" y="14379"/>
                </a:cubicBezTo>
                <a:cubicBezTo>
                  <a:pt x="4625" y="12864"/>
                  <a:pt x="4625" y="10408"/>
                  <a:pt x="5855" y="8894"/>
                </a:cubicBezTo>
                <a:cubicBezTo>
                  <a:pt x="6470" y="8136"/>
                  <a:pt x="7277" y="7757"/>
                  <a:pt x="8083" y="7757"/>
                </a:cubicBez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4" name="Shape">
            <a:extLst>
              <a:ext uri="{FF2B5EF4-FFF2-40B4-BE49-F238E27FC236}">
                <a16:creationId xmlns="" xmlns:a16="http://schemas.microsoft.com/office/drawing/2014/main" id="{9931AFD6-8518-AD44-BC5B-8E6214D6119C}"/>
              </a:ext>
            </a:extLst>
          </p:cNvPr>
          <p:cNvSpPr/>
          <p:nvPr/>
        </p:nvSpPr>
        <p:spPr bwMode="auto">
          <a:xfrm>
            <a:off x="5773020" y="5246673"/>
            <a:ext cx="333298" cy="333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0" y="0"/>
                </a:moveTo>
                <a:cubicBezTo>
                  <a:pt x="7422" y="0"/>
                  <a:pt x="4700" y="2591"/>
                  <a:pt x="4485" y="5867"/>
                </a:cubicBezTo>
                <a:lnTo>
                  <a:pt x="0" y="586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5867"/>
                </a:lnTo>
                <a:lnTo>
                  <a:pt x="17016" y="5867"/>
                </a:lnTo>
                <a:cubicBezTo>
                  <a:pt x="16802" y="2591"/>
                  <a:pt x="14079" y="0"/>
                  <a:pt x="10750" y="0"/>
                </a:cubicBezTo>
                <a:close/>
                <a:moveTo>
                  <a:pt x="10758" y="933"/>
                </a:moveTo>
                <a:cubicBezTo>
                  <a:pt x="13588" y="933"/>
                  <a:pt x="15912" y="3101"/>
                  <a:pt x="16167" y="5867"/>
                </a:cubicBezTo>
                <a:lnTo>
                  <a:pt x="5349" y="5867"/>
                </a:lnTo>
                <a:cubicBezTo>
                  <a:pt x="5603" y="3101"/>
                  <a:pt x="7927" y="933"/>
                  <a:pt x="10758" y="933"/>
                </a:cubicBezTo>
                <a:close/>
                <a:moveTo>
                  <a:pt x="851" y="6752"/>
                </a:moveTo>
                <a:lnTo>
                  <a:pt x="4470" y="6752"/>
                </a:lnTo>
                <a:lnTo>
                  <a:pt x="4470" y="9459"/>
                </a:lnTo>
                <a:lnTo>
                  <a:pt x="5324" y="9459"/>
                </a:lnTo>
                <a:lnTo>
                  <a:pt x="5324" y="6752"/>
                </a:lnTo>
                <a:lnTo>
                  <a:pt x="16191" y="6752"/>
                </a:lnTo>
                <a:lnTo>
                  <a:pt x="16191" y="9459"/>
                </a:lnTo>
                <a:lnTo>
                  <a:pt x="17032" y="9459"/>
                </a:lnTo>
                <a:lnTo>
                  <a:pt x="17032" y="6752"/>
                </a:lnTo>
                <a:lnTo>
                  <a:pt x="20749" y="6752"/>
                </a:lnTo>
                <a:lnTo>
                  <a:pt x="20749" y="16722"/>
                </a:lnTo>
                <a:lnTo>
                  <a:pt x="851" y="16722"/>
                </a:lnTo>
                <a:lnTo>
                  <a:pt x="851" y="6752"/>
                </a:lnTo>
                <a:close/>
                <a:moveTo>
                  <a:pt x="851" y="17551"/>
                </a:moveTo>
                <a:lnTo>
                  <a:pt x="20749" y="17551"/>
                </a:lnTo>
                <a:lnTo>
                  <a:pt x="20749" y="20716"/>
                </a:lnTo>
                <a:lnTo>
                  <a:pt x="851" y="20716"/>
                </a:lnTo>
                <a:lnTo>
                  <a:pt x="851" y="17551"/>
                </a:ln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5" name="Shape">
            <a:extLst>
              <a:ext uri="{FF2B5EF4-FFF2-40B4-BE49-F238E27FC236}">
                <a16:creationId xmlns="" xmlns:a16="http://schemas.microsoft.com/office/drawing/2014/main" id="{95BB5414-25E4-2340-B06B-F8CD85F45BE9}"/>
              </a:ext>
            </a:extLst>
          </p:cNvPr>
          <p:cNvSpPr/>
          <p:nvPr/>
        </p:nvSpPr>
        <p:spPr bwMode="auto">
          <a:xfrm>
            <a:off x="7561315" y="4383981"/>
            <a:ext cx="337313" cy="336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2" y="0"/>
                </a:moveTo>
                <a:lnTo>
                  <a:pt x="10362" y="3597"/>
                </a:lnTo>
                <a:lnTo>
                  <a:pt x="11238" y="3597"/>
                </a:lnTo>
                <a:lnTo>
                  <a:pt x="11238" y="0"/>
                </a:lnTo>
                <a:lnTo>
                  <a:pt x="10362" y="0"/>
                </a:lnTo>
                <a:close/>
                <a:moveTo>
                  <a:pt x="3468" y="2848"/>
                </a:moveTo>
                <a:lnTo>
                  <a:pt x="2848" y="3468"/>
                </a:lnTo>
                <a:lnTo>
                  <a:pt x="5393" y="6014"/>
                </a:lnTo>
                <a:lnTo>
                  <a:pt x="6014" y="5393"/>
                </a:lnTo>
                <a:lnTo>
                  <a:pt x="3468" y="2848"/>
                </a:lnTo>
                <a:close/>
                <a:moveTo>
                  <a:pt x="18127" y="2853"/>
                </a:moveTo>
                <a:lnTo>
                  <a:pt x="15583" y="5397"/>
                </a:lnTo>
                <a:lnTo>
                  <a:pt x="16203" y="6017"/>
                </a:lnTo>
                <a:lnTo>
                  <a:pt x="18747" y="3473"/>
                </a:lnTo>
                <a:lnTo>
                  <a:pt x="18127" y="2853"/>
                </a:lnTo>
                <a:close/>
                <a:moveTo>
                  <a:pt x="10800" y="5383"/>
                </a:moveTo>
                <a:cubicBezTo>
                  <a:pt x="9414" y="5383"/>
                  <a:pt x="8027" y="5912"/>
                  <a:pt x="6970" y="6970"/>
                </a:cubicBezTo>
                <a:cubicBezTo>
                  <a:pt x="4855" y="9085"/>
                  <a:pt x="4855" y="12515"/>
                  <a:pt x="6970" y="14630"/>
                </a:cubicBezTo>
                <a:cubicBezTo>
                  <a:pt x="9085" y="16745"/>
                  <a:pt x="12515" y="16745"/>
                  <a:pt x="14630" y="14630"/>
                </a:cubicBezTo>
                <a:cubicBezTo>
                  <a:pt x="16745" y="12515"/>
                  <a:pt x="16745" y="9085"/>
                  <a:pt x="14630" y="6970"/>
                </a:cubicBezTo>
                <a:cubicBezTo>
                  <a:pt x="13573" y="5912"/>
                  <a:pt x="12186" y="5383"/>
                  <a:pt x="10800" y="5383"/>
                </a:cubicBezTo>
                <a:close/>
                <a:moveTo>
                  <a:pt x="10800" y="6278"/>
                </a:moveTo>
                <a:cubicBezTo>
                  <a:pt x="11957" y="6278"/>
                  <a:pt x="13115" y="6720"/>
                  <a:pt x="13997" y="7603"/>
                </a:cubicBezTo>
                <a:cubicBezTo>
                  <a:pt x="15763" y="9368"/>
                  <a:pt x="15763" y="12232"/>
                  <a:pt x="13997" y="13997"/>
                </a:cubicBezTo>
                <a:cubicBezTo>
                  <a:pt x="12232" y="15763"/>
                  <a:pt x="9368" y="15763"/>
                  <a:pt x="7603" y="13997"/>
                </a:cubicBezTo>
                <a:cubicBezTo>
                  <a:pt x="5837" y="12232"/>
                  <a:pt x="5837" y="9368"/>
                  <a:pt x="7603" y="7603"/>
                </a:cubicBezTo>
                <a:cubicBezTo>
                  <a:pt x="8485" y="6720"/>
                  <a:pt x="9643" y="6278"/>
                  <a:pt x="10800" y="6278"/>
                </a:cubicBezTo>
                <a:close/>
                <a:moveTo>
                  <a:pt x="0" y="10362"/>
                </a:moveTo>
                <a:lnTo>
                  <a:pt x="0" y="11238"/>
                </a:lnTo>
                <a:lnTo>
                  <a:pt x="3597" y="11238"/>
                </a:lnTo>
                <a:lnTo>
                  <a:pt x="3597" y="10362"/>
                </a:lnTo>
                <a:lnTo>
                  <a:pt x="0" y="10362"/>
                </a:lnTo>
                <a:close/>
                <a:moveTo>
                  <a:pt x="18003" y="10362"/>
                </a:moveTo>
                <a:lnTo>
                  <a:pt x="18003" y="11238"/>
                </a:lnTo>
                <a:lnTo>
                  <a:pt x="21600" y="11238"/>
                </a:lnTo>
                <a:lnTo>
                  <a:pt x="21600" y="10362"/>
                </a:lnTo>
                <a:lnTo>
                  <a:pt x="18003" y="10362"/>
                </a:lnTo>
                <a:close/>
                <a:moveTo>
                  <a:pt x="5397" y="15583"/>
                </a:moveTo>
                <a:lnTo>
                  <a:pt x="2853" y="18127"/>
                </a:lnTo>
                <a:lnTo>
                  <a:pt x="3473" y="18747"/>
                </a:lnTo>
                <a:lnTo>
                  <a:pt x="6017" y="16203"/>
                </a:lnTo>
                <a:lnTo>
                  <a:pt x="5397" y="15583"/>
                </a:lnTo>
                <a:close/>
                <a:moveTo>
                  <a:pt x="16207" y="15586"/>
                </a:moveTo>
                <a:lnTo>
                  <a:pt x="15586" y="16207"/>
                </a:lnTo>
                <a:lnTo>
                  <a:pt x="18132" y="18752"/>
                </a:lnTo>
                <a:lnTo>
                  <a:pt x="18752" y="18132"/>
                </a:lnTo>
                <a:lnTo>
                  <a:pt x="16207" y="15586"/>
                </a:lnTo>
                <a:close/>
                <a:moveTo>
                  <a:pt x="10362" y="18003"/>
                </a:moveTo>
                <a:lnTo>
                  <a:pt x="10362" y="21600"/>
                </a:lnTo>
                <a:lnTo>
                  <a:pt x="11238" y="21600"/>
                </a:lnTo>
                <a:lnTo>
                  <a:pt x="11238" y="18003"/>
                </a:lnTo>
                <a:lnTo>
                  <a:pt x="10362" y="18003"/>
                </a:lnTo>
                <a:close/>
              </a:path>
            </a:pathLst>
          </a:custGeom>
          <a:solidFill>
            <a:srgbClr val="AAB1BD"/>
          </a:solidFill>
          <a:ln w="12700">
            <a:miter lim="400000"/>
          </a:ln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3" name="9"/>
          <p:cNvSpPr txBox="1"/>
          <p:nvPr/>
        </p:nvSpPr>
        <p:spPr>
          <a:xfrm>
            <a:off x="3994784" y="255181"/>
            <a:ext cx="38539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体系工会成员</a:t>
            </a:r>
          </a:p>
        </p:txBody>
      </p:sp>
      <p:sp>
        <p:nvSpPr>
          <p:cNvPr id="144" name="矩形 143"/>
          <p:cNvSpPr/>
          <p:nvPr/>
        </p:nvSpPr>
        <p:spPr>
          <a:xfrm>
            <a:off x="873125" y="806626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45" name="Полилиния 52">
            <a:extLst>
              <a:ext uri="{FF2B5EF4-FFF2-40B4-BE49-F238E27FC236}">
                <a16:creationId xmlns="" xmlns:a16="http://schemas.microsoft.com/office/drawing/2014/main" id="{DB60A0AD-E3E4-F040-992B-B392A8BC5C4B}"/>
              </a:ext>
            </a:extLst>
          </p:cNvPr>
          <p:cNvSpPr>
            <a:spLocks/>
          </p:cNvSpPr>
          <p:nvPr/>
        </p:nvSpPr>
        <p:spPr bwMode="auto">
          <a:xfrm>
            <a:off x="4557593" y="2032495"/>
            <a:ext cx="2698443" cy="2698723"/>
          </a:xfrm>
          <a:custGeom>
            <a:avLst/>
            <a:gdLst>
              <a:gd name="T0" fmla="*/ 2219051 w 7668212"/>
              <a:gd name="T1" fmla="*/ 112534 h 7668212"/>
              <a:gd name="T2" fmla="*/ 112534 w 7668212"/>
              <a:gd name="T3" fmla="*/ 2219051 h 7668212"/>
              <a:gd name="T4" fmla="*/ 2219051 w 7668212"/>
              <a:gd name="T5" fmla="*/ 4325568 h 7668212"/>
              <a:gd name="T6" fmla="*/ 4325568 w 7668212"/>
              <a:gd name="T7" fmla="*/ 2219051 h 7668212"/>
              <a:gd name="T8" fmla="*/ 2219051 w 7668212"/>
              <a:gd name="T9" fmla="*/ 112534 h 7668212"/>
              <a:gd name="T10" fmla="*/ 2219051 w 7668212"/>
              <a:gd name="T11" fmla="*/ 0 h 7668212"/>
              <a:gd name="T12" fmla="*/ 4438101 w 7668212"/>
              <a:gd name="T13" fmla="*/ 2219051 h 7668212"/>
              <a:gd name="T14" fmla="*/ 2219051 w 7668212"/>
              <a:gd name="T15" fmla="*/ 4438101 h 7668212"/>
              <a:gd name="T16" fmla="*/ 0 w 7668212"/>
              <a:gd name="T17" fmla="*/ 2219051 h 7668212"/>
              <a:gd name="T18" fmla="*/ 2219051 w 7668212"/>
              <a:gd name="T19" fmla="*/ 0 h 76682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668212" h="7668212">
                <a:moveTo>
                  <a:pt x="3834106" y="194436"/>
                </a:moveTo>
                <a:cubicBezTo>
                  <a:pt x="1823972" y="194436"/>
                  <a:pt x="194436" y="1823972"/>
                  <a:pt x="194436" y="3834106"/>
                </a:cubicBezTo>
                <a:cubicBezTo>
                  <a:pt x="194436" y="5844240"/>
                  <a:pt x="1823972" y="7473776"/>
                  <a:pt x="3834106" y="7473776"/>
                </a:cubicBezTo>
                <a:cubicBezTo>
                  <a:pt x="5844240" y="7473776"/>
                  <a:pt x="7473776" y="5844240"/>
                  <a:pt x="7473776" y="3834106"/>
                </a:cubicBezTo>
                <a:cubicBezTo>
                  <a:pt x="7473776" y="1823972"/>
                  <a:pt x="5844240" y="194436"/>
                  <a:pt x="3834106" y="194436"/>
                </a:cubicBezTo>
                <a:close/>
                <a:moveTo>
                  <a:pt x="3834106" y="0"/>
                </a:moveTo>
                <a:cubicBezTo>
                  <a:pt x="5951624" y="0"/>
                  <a:pt x="7668212" y="1716588"/>
                  <a:pt x="7668212" y="3834106"/>
                </a:cubicBezTo>
                <a:cubicBezTo>
                  <a:pt x="7668212" y="5951624"/>
                  <a:pt x="5951624" y="7668212"/>
                  <a:pt x="3834106" y="7668212"/>
                </a:cubicBezTo>
                <a:cubicBezTo>
                  <a:pt x="1716588" y="7668212"/>
                  <a:pt x="0" y="5951624"/>
                  <a:pt x="0" y="3834106"/>
                </a:cubicBezTo>
                <a:cubicBezTo>
                  <a:pt x="0" y="1716588"/>
                  <a:pt x="1716588" y="0"/>
                  <a:pt x="3834106" y="0"/>
                </a:cubicBezTo>
                <a:close/>
              </a:path>
            </a:pathLst>
          </a:custGeom>
          <a:solidFill>
            <a:srgbClr val="EFF0F4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endParaRPr lang="ru-RU"/>
          </a:p>
        </p:txBody>
      </p:sp>
      <p:sp>
        <p:nvSpPr>
          <p:cNvPr id="146" name="Полилиния 44">
            <a:extLst>
              <a:ext uri="{FF2B5EF4-FFF2-40B4-BE49-F238E27FC236}">
                <a16:creationId xmlns="" xmlns:a16="http://schemas.microsoft.com/office/drawing/2014/main" id="{2C2F8FED-1421-E347-B353-FB9FA4384381}"/>
              </a:ext>
            </a:extLst>
          </p:cNvPr>
          <p:cNvSpPr>
            <a:spLocks/>
          </p:cNvSpPr>
          <p:nvPr/>
        </p:nvSpPr>
        <p:spPr bwMode="auto">
          <a:xfrm>
            <a:off x="4851557" y="2323530"/>
            <a:ext cx="2147656" cy="2146880"/>
          </a:xfrm>
          <a:custGeom>
            <a:avLst/>
            <a:gdLst>
              <a:gd name="T0" fmla="*/ 3834106 w 7668212"/>
              <a:gd name="T1" fmla="*/ 194436 h 7668212"/>
              <a:gd name="T2" fmla="*/ 194436 w 7668212"/>
              <a:gd name="T3" fmla="*/ 3834106 h 7668212"/>
              <a:gd name="T4" fmla="*/ 3834106 w 7668212"/>
              <a:gd name="T5" fmla="*/ 7473776 h 7668212"/>
              <a:gd name="T6" fmla="*/ 7473776 w 7668212"/>
              <a:gd name="T7" fmla="*/ 3834106 h 7668212"/>
              <a:gd name="T8" fmla="*/ 3834106 w 7668212"/>
              <a:gd name="T9" fmla="*/ 194436 h 7668212"/>
              <a:gd name="T10" fmla="*/ 3834106 w 7668212"/>
              <a:gd name="T11" fmla="*/ 0 h 7668212"/>
              <a:gd name="T12" fmla="*/ 7668212 w 7668212"/>
              <a:gd name="T13" fmla="*/ 3834106 h 7668212"/>
              <a:gd name="T14" fmla="*/ 3834106 w 7668212"/>
              <a:gd name="T15" fmla="*/ 7668212 h 7668212"/>
              <a:gd name="T16" fmla="*/ 0 w 7668212"/>
              <a:gd name="T17" fmla="*/ 3834106 h 7668212"/>
              <a:gd name="T18" fmla="*/ 3834106 w 7668212"/>
              <a:gd name="T19" fmla="*/ 0 h 76682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668212" h="7668212">
                <a:moveTo>
                  <a:pt x="3834106" y="194436"/>
                </a:moveTo>
                <a:cubicBezTo>
                  <a:pt x="1823972" y="194436"/>
                  <a:pt x="194436" y="1823972"/>
                  <a:pt x="194436" y="3834106"/>
                </a:cubicBezTo>
                <a:cubicBezTo>
                  <a:pt x="194436" y="5844240"/>
                  <a:pt x="1823972" y="7473776"/>
                  <a:pt x="3834106" y="7473776"/>
                </a:cubicBezTo>
                <a:cubicBezTo>
                  <a:pt x="5844240" y="7473776"/>
                  <a:pt x="7473776" y="5844240"/>
                  <a:pt x="7473776" y="3834106"/>
                </a:cubicBezTo>
                <a:cubicBezTo>
                  <a:pt x="7473776" y="1823972"/>
                  <a:pt x="5844240" y="194436"/>
                  <a:pt x="3834106" y="194436"/>
                </a:cubicBezTo>
                <a:close/>
                <a:moveTo>
                  <a:pt x="3834106" y="0"/>
                </a:moveTo>
                <a:cubicBezTo>
                  <a:pt x="5951624" y="0"/>
                  <a:pt x="7668212" y="1716588"/>
                  <a:pt x="7668212" y="3834106"/>
                </a:cubicBezTo>
                <a:cubicBezTo>
                  <a:pt x="7668212" y="5951624"/>
                  <a:pt x="5951624" y="7668212"/>
                  <a:pt x="3834106" y="7668212"/>
                </a:cubicBezTo>
                <a:cubicBezTo>
                  <a:pt x="1716588" y="7668212"/>
                  <a:pt x="0" y="5951624"/>
                  <a:pt x="0" y="3834106"/>
                </a:cubicBezTo>
                <a:cubicBezTo>
                  <a:pt x="0" y="1716588"/>
                  <a:pt x="1716588" y="0"/>
                  <a:pt x="3834106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69" y="2640034"/>
            <a:ext cx="957409" cy="957409"/>
          </a:xfrm>
          <a:prstGeom prst="flowChartConnector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" name="9"/>
          <p:cNvSpPr txBox="1"/>
          <p:nvPr/>
        </p:nvSpPr>
        <p:spPr>
          <a:xfrm>
            <a:off x="5275487" y="3554287"/>
            <a:ext cx="131309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400" b="1">
                <a:solidFill>
                  <a:schemeClr val="bg1">
                    <a:lumMod val="50000"/>
                  </a:schemeClr>
                </a:solidFill>
                <a:latin typeface="华文隶书" pitchFamily="2" charset="-122"/>
                <a:ea typeface="华文隶书" pitchFamily="2" charset="-122"/>
                <a:sym typeface="inpin heiti" panose="00000500000000000000" pitchFamily="2" charset="-122"/>
              </a:rPr>
              <a:t>智能网</a:t>
            </a:r>
            <a:r>
              <a:rPr lang="zh-CN" altLang="en-US" sz="2400" b="1" smtClean="0">
                <a:solidFill>
                  <a:schemeClr val="bg1">
                    <a:lumMod val="50000"/>
                  </a:schemeClr>
                </a:solidFill>
                <a:latin typeface="华文隶书" pitchFamily="2" charset="-122"/>
                <a:ea typeface="华文隶书" pitchFamily="2" charset="-122"/>
                <a:sym typeface="inpin heiti" panose="00000500000000000000" pitchFamily="2" charset="-122"/>
              </a:rPr>
              <a:t>联分会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华文隶书" pitchFamily="2" charset="-122"/>
              <a:ea typeface="华文隶书" pitchFamily="2" charset="-122"/>
              <a:sym typeface="inpin heiti" panose="00000500000000000000" pitchFamily="2" charset="-122"/>
            </a:endParaRPr>
          </a:p>
        </p:txBody>
      </p:sp>
      <p:sp>
        <p:nvSpPr>
          <p:cNvPr id="1024" name="矩形 1023"/>
          <p:cNvSpPr/>
          <p:nvPr/>
        </p:nvSpPr>
        <p:spPr>
          <a:xfrm>
            <a:off x="8907285" y="4407050"/>
            <a:ext cx="1946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心理健康委员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赵楠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Прямоугольник 16">
            <a:extLst>
              <a:ext uri="{FF2B5EF4-FFF2-40B4-BE49-F238E27FC236}">
                <a16:creationId xmlns="" xmlns:a16="http://schemas.microsoft.com/office/drawing/2014/main" id="{E776E33A-8601-6044-AB9C-40861FCD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625" y="1999577"/>
            <a:ext cx="2159567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zh-CN" altLang="en-US" sz="14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文化管理委员（宋建宏）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333374" y="3084151"/>
            <a:ext cx="2542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（郭晓利）车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联网研发部工会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组长</a:t>
            </a:r>
          </a:p>
        </p:txBody>
      </p:sp>
      <p:sp>
        <p:nvSpPr>
          <p:cNvPr id="2" name="矩形 1"/>
          <p:cNvSpPr/>
          <p:nvPr/>
        </p:nvSpPr>
        <p:spPr>
          <a:xfrm>
            <a:off x="545260" y="1967155"/>
            <a:ext cx="2652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（</a:t>
            </a:r>
            <a:r>
              <a:rPr lang="zh-CN" altLang="en-US" sz="1400" b="1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朱献磊</a:t>
            </a:r>
            <a:r>
              <a:rPr lang="zh-CN" altLang="en-US" sz="1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）智能交通与自动驾驶部工会组长</a:t>
            </a:r>
            <a:endParaRPr lang="zh-CN" altLang="en-US" sz="1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35" name="Прямоугольник 173">
            <a:extLst>
              <a:ext uri="{FF2B5EF4-FFF2-40B4-BE49-F238E27FC236}">
                <a16:creationId xmlns="" xmlns:a16="http://schemas.microsoft.com/office/drawing/2014/main" id="{9A13EEE1-1702-0B40-8478-51E66FCDD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3" y="4309098"/>
            <a:ext cx="26631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（王玺）智能网联规划部、平台部、运营管理组联合组长</a:t>
            </a:r>
            <a:endParaRPr lang="ru-RU" altLang="ru-RU" sz="1400" dirty="0">
              <a:solidFill>
                <a:schemeClr val="bg1"/>
              </a:solidFill>
            </a:endParaRPr>
          </a:p>
        </p:txBody>
      </p:sp>
      <p:sp>
        <p:nvSpPr>
          <p:cNvPr id="140" name="Прямоугольник 16">
            <a:extLst>
              <a:ext uri="{FF2B5EF4-FFF2-40B4-BE49-F238E27FC236}">
                <a16:creationId xmlns="" xmlns:a16="http://schemas.microsoft.com/office/drawing/2014/main" id="{E01E04FC-F847-9C4F-95F9-EBB2E78C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892" y="3597443"/>
            <a:ext cx="1620957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zh-CN" altLang="en-US" sz="1400" ker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文体委员（韩航）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151" name="Скругленный прямоугольник 15">
            <a:extLst>
              <a:ext uri="{FF2B5EF4-FFF2-40B4-BE49-F238E27FC236}">
                <a16:creationId xmlns="" xmlns:a16="http://schemas.microsoft.com/office/drawing/2014/main" id="{076290CB-B8C7-3746-9C62-2C4DCD847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350" y="5727828"/>
            <a:ext cx="3049366" cy="44924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sp>
        <p:nvSpPr>
          <p:cNvPr id="152" name="Прямоугольник 203">
            <a:extLst>
              <a:ext uri="{FF2B5EF4-FFF2-40B4-BE49-F238E27FC236}">
                <a16:creationId xmlns="" xmlns:a16="http://schemas.microsoft.com/office/drawing/2014/main" id="{EC90AC32-F8EB-DE46-8702-F4990B184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38" y="5784002"/>
            <a:ext cx="28105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（陈玉柳）深圳子公司工会组长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153" name="Овал 71">
            <a:extLst>
              <a:ext uri="{FF2B5EF4-FFF2-40B4-BE49-F238E27FC236}">
                <a16:creationId xmlns="" xmlns:a16="http://schemas.microsoft.com/office/drawing/2014/main" id="{2BC3F40A-0530-D54A-9EB8-148324AE7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37" y="5857100"/>
            <a:ext cx="145854" cy="16244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54" name="Овал 72">
            <a:extLst>
              <a:ext uri="{FF2B5EF4-FFF2-40B4-BE49-F238E27FC236}">
                <a16:creationId xmlns="" xmlns:a16="http://schemas.microsoft.com/office/drawing/2014/main" id="{43CF736E-B513-BE4B-9B9D-DFC44D076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718" y="5891375"/>
            <a:ext cx="84306" cy="93895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48" name="Полилиния 143">
            <a:extLst>
              <a:ext uri="{FF2B5EF4-FFF2-40B4-BE49-F238E27FC236}">
                <a16:creationId xmlns="" xmlns:a16="http://schemas.microsoft.com/office/drawing/2014/main" id="{08EF2177-8F93-F548-8A67-E839CE4BA3C1}"/>
              </a:ext>
            </a:extLst>
          </p:cNvPr>
          <p:cNvSpPr>
            <a:spLocks/>
          </p:cNvSpPr>
          <p:nvPr/>
        </p:nvSpPr>
        <p:spPr bwMode="auto">
          <a:xfrm rot="10800000">
            <a:off x="2913399" y="3312087"/>
            <a:ext cx="441719" cy="0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49" name="Полилиния 69">
            <a:extLst>
              <a:ext uri="{FF2B5EF4-FFF2-40B4-BE49-F238E27FC236}">
                <a16:creationId xmlns="" xmlns:a16="http://schemas.microsoft.com/office/drawing/2014/main" id="{5DEBA427-DE76-874A-A36C-8756DFCE56C3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4217854" y="5381217"/>
            <a:ext cx="1358702" cy="592155"/>
          </a:xfrm>
          <a:custGeom>
            <a:avLst/>
            <a:gdLst>
              <a:gd name="T0" fmla="*/ 0 w 2117558"/>
              <a:gd name="T1" fmla="*/ 1180801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658306"/>
              <a:gd name="connsiteY0" fmla="*/ 720586 h 720586"/>
              <a:gd name="connsiteX1" fmla="*/ 527337 w 1658306"/>
              <a:gd name="connsiteY1" fmla="*/ 192505 h 720586"/>
              <a:gd name="connsiteX2" fmla="*/ 912348 w 1658306"/>
              <a:gd name="connsiteY2" fmla="*/ 0 h 720586"/>
              <a:gd name="connsiteX3" fmla="*/ 1658306 w 1658306"/>
              <a:gd name="connsiteY3" fmla="*/ 0 h 72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306" h="720586">
                <a:moveTo>
                  <a:pt x="0" y="720586"/>
                </a:moveTo>
                <a:lnTo>
                  <a:pt x="527337" y="192505"/>
                </a:lnTo>
                <a:cubicBezTo>
                  <a:pt x="616645" y="111610"/>
                  <a:pt x="728255" y="8412"/>
                  <a:pt x="912348" y="0"/>
                </a:cubicBezTo>
                <a:lnTo>
                  <a:pt x="1658306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50" name="Полилиния 70">
            <a:extLst>
              <a:ext uri="{FF2B5EF4-FFF2-40B4-BE49-F238E27FC236}">
                <a16:creationId xmlns="" xmlns:a16="http://schemas.microsoft.com/office/drawing/2014/main" id="{0110E021-4681-5E4E-A4BF-CF4921766EC1}"/>
              </a:ext>
            </a:extLst>
          </p:cNvPr>
          <p:cNvSpPr>
            <a:spLocks/>
          </p:cNvSpPr>
          <p:nvPr/>
        </p:nvSpPr>
        <p:spPr bwMode="auto">
          <a:xfrm flipV="1">
            <a:off x="6331689" y="5439163"/>
            <a:ext cx="1005420" cy="382413"/>
          </a:xfrm>
          <a:custGeom>
            <a:avLst/>
            <a:gdLst>
              <a:gd name="T0" fmla="*/ 0 w 2117558"/>
              <a:gd name="T1" fmla="*/ 1180800 h 1179094"/>
              <a:gd name="T2" fmla="*/ 986236 w 2117558"/>
              <a:gd name="T3" fmla="*/ 192784 h 1179094"/>
              <a:gd name="T4" fmla="*/ 1371109 w 2117558"/>
              <a:gd name="T5" fmla="*/ 0 h 1179094"/>
              <a:gd name="T6" fmla="*/ 2116800 w 2117558"/>
              <a:gd name="T7" fmla="*/ 0 h 1179094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683356"/>
              <a:gd name="connsiteY0" fmla="*/ 741428 h 741428"/>
              <a:gd name="connsiteX1" fmla="*/ 552387 w 1683356"/>
              <a:gd name="connsiteY1" fmla="*/ 192505 h 741428"/>
              <a:gd name="connsiteX2" fmla="*/ 937398 w 1683356"/>
              <a:gd name="connsiteY2" fmla="*/ 0 h 741428"/>
              <a:gd name="connsiteX3" fmla="*/ 1683356 w 1683356"/>
              <a:gd name="connsiteY3" fmla="*/ 0 h 74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3356" h="741428">
                <a:moveTo>
                  <a:pt x="0" y="741428"/>
                </a:moveTo>
                <a:lnTo>
                  <a:pt x="552387" y="192505"/>
                </a:lnTo>
                <a:cubicBezTo>
                  <a:pt x="641695" y="111610"/>
                  <a:pt x="753305" y="8412"/>
                  <a:pt x="937398" y="0"/>
                </a:cubicBezTo>
                <a:lnTo>
                  <a:pt x="1683356" y="0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7" name="Полилиния 198">
            <a:extLst>
              <a:ext uri="{FF2B5EF4-FFF2-40B4-BE49-F238E27FC236}">
                <a16:creationId xmlns="" xmlns:a16="http://schemas.microsoft.com/office/drawing/2014/main" id="{2BC80BEA-76E4-9040-8EA6-8A327443C53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759035" y="5961422"/>
            <a:ext cx="325411" cy="45719"/>
          </a:xfrm>
          <a:custGeom>
            <a:avLst/>
            <a:gdLst>
              <a:gd name="T0" fmla="*/ 0 w 8163"/>
              <a:gd name="T1" fmla="*/ 1047866 w 8163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8163">
                <a:moveTo>
                  <a:pt x="0" y="0"/>
                </a:moveTo>
                <a:lnTo>
                  <a:pt x="8163" y="4138"/>
                </a:lnTo>
              </a:path>
            </a:pathLst>
          </a:custGeom>
          <a:noFill/>
          <a:ln w="25400" cap="flat" cmpd="sng">
            <a:solidFill>
              <a:srgbClr val="BFC5C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128" name="Скругленный прямоугольник 15">
            <a:extLst>
              <a:ext uri="{FF2B5EF4-FFF2-40B4-BE49-F238E27FC236}">
                <a16:creationId xmlns="" xmlns:a16="http://schemas.microsoft.com/office/drawing/2014/main" id="{076290CB-B8C7-3746-9C62-2C4DCD847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6910" y="6155272"/>
            <a:ext cx="2668640" cy="44924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>
              <a:defRPr/>
            </a:pPr>
            <a:endParaRPr lang="ru-RU" altLang="ru-RU"/>
          </a:p>
        </p:txBody>
      </p:sp>
      <p:sp>
        <p:nvSpPr>
          <p:cNvPr id="131" name="Прямоугольник 203">
            <a:extLst>
              <a:ext uri="{FF2B5EF4-FFF2-40B4-BE49-F238E27FC236}">
                <a16:creationId xmlns="" xmlns:a16="http://schemas.microsoft.com/office/drawing/2014/main" id="{EC90AC32-F8EB-DE46-8702-F4990B184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07" y="6223363"/>
            <a:ext cx="2104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（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王玺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）团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委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  <a:sym typeface="inpin heiti" panose="00000500000000000000" pitchFamily="2" charset="-122"/>
              </a:rPr>
              <a:t>书记</a:t>
            </a:r>
            <a:endParaRPr lang="en-US" altLang="zh-CN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  <a:sym typeface="inpin heiti" panose="00000500000000000000" pitchFamily="2" charset="-122"/>
            </a:endParaRPr>
          </a:p>
        </p:txBody>
      </p:sp>
      <p:sp>
        <p:nvSpPr>
          <p:cNvPr id="132" name="Овал 71">
            <a:extLst>
              <a:ext uri="{FF2B5EF4-FFF2-40B4-BE49-F238E27FC236}">
                <a16:creationId xmlns="" xmlns:a16="http://schemas.microsoft.com/office/drawing/2014/main" id="{2BC3F40A-0530-D54A-9EB8-148324AE7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879" y="6300485"/>
            <a:ext cx="145854" cy="16244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47" name="Овал 72">
            <a:extLst>
              <a:ext uri="{FF2B5EF4-FFF2-40B4-BE49-F238E27FC236}">
                <a16:creationId xmlns="" xmlns:a16="http://schemas.microsoft.com/office/drawing/2014/main" id="{43CF736E-B513-BE4B-9B9D-DFC44D076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653" y="6334760"/>
            <a:ext cx="84306" cy="93895"/>
          </a:xfrm>
          <a:prstGeom prst="ellipse">
            <a:avLst/>
          </a:prstGeom>
          <a:solidFill>
            <a:srgbClr val="BFC5C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ru-RU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endParaRPr lang="ru-RU" altLang="ru-RU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34"/>
          <p:cNvGrpSpPr>
            <a:grpSpLocks/>
          </p:cNvGrpSpPr>
          <p:nvPr/>
        </p:nvGrpSpPr>
        <p:grpSpPr bwMode="auto">
          <a:xfrm>
            <a:off x="1439458" y="3938640"/>
            <a:ext cx="1024680" cy="1026758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F58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endParaRPr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组合 37"/>
          <p:cNvGrpSpPr>
            <a:grpSpLocks/>
          </p:cNvGrpSpPr>
          <p:nvPr/>
        </p:nvGrpSpPr>
        <p:grpSpPr bwMode="auto">
          <a:xfrm>
            <a:off x="1439489" y="2598435"/>
            <a:ext cx="1024680" cy="1026759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30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F58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endParaRPr>
            </a:p>
          </p:txBody>
        </p:sp>
        <p:sp>
          <p:nvSpPr>
            <p:cNvPr id="31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8" name="Oval 33"/>
          <p:cNvSpPr>
            <a:spLocks noChangeArrowheads="1"/>
          </p:cNvSpPr>
          <p:nvPr/>
        </p:nvSpPr>
        <p:spPr bwMode="auto">
          <a:xfrm>
            <a:off x="1401577" y="1209131"/>
            <a:ext cx="1026088" cy="1026758"/>
          </a:xfrm>
          <a:prstGeom prst="ellipse">
            <a:avLst/>
          </a:prstGeom>
          <a:solidFill>
            <a:srgbClr val="74AD93"/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00">
              <a:solidFill>
                <a:schemeClr val="tx1"/>
              </a:solidFill>
              <a:latin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8" name="TextBox 46"/>
          <p:cNvSpPr txBox="1">
            <a:spLocks noChangeArrowheads="1"/>
          </p:cNvSpPr>
          <p:nvPr/>
        </p:nvSpPr>
        <p:spPr bwMode="auto">
          <a:xfrm>
            <a:off x="2556724" y="3938640"/>
            <a:ext cx="4657725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smtClean="0">
                <a:latin typeface="微软雅黑" pitchFamily="34" charset="-122"/>
                <a:sym typeface="inpin heiti" panose="00000500000000000000" pitchFamily="2" charset="-122"/>
              </a:rPr>
              <a:t>工会</a:t>
            </a:r>
            <a:r>
              <a:rPr lang="zh-CN" altLang="en-US" sz="1800">
                <a:latin typeface="微软雅黑" pitchFamily="34" charset="-122"/>
                <a:sym typeface="inpin heiti" panose="00000500000000000000" pitchFamily="2" charset="-122"/>
              </a:rPr>
              <a:t>联系</a:t>
            </a:r>
            <a:r>
              <a:rPr lang="zh-CN" altLang="en-US" sz="1800" smtClean="0">
                <a:latin typeface="微软雅黑" pitchFamily="34" charset="-122"/>
                <a:sym typeface="inpin heiti" panose="00000500000000000000" pitchFamily="2" charset="-122"/>
              </a:rPr>
              <a:t>方式</a:t>
            </a:r>
            <a:endParaRPr lang="zh-CN" altLang="en-US" sz="1800" dirty="0">
              <a:latin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19" name="TextBox 47"/>
          <p:cNvSpPr txBox="1">
            <a:spLocks noChangeArrowheads="1"/>
          </p:cNvSpPr>
          <p:nvPr/>
        </p:nvSpPr>
        <p:spPr bwMode="auto">
          <a:xfrm>
            <a:off x="2536308" y="4392279"/>
            <a:ext cx="4340742" cy="9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400" b="1" smtClean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智能网联分会</a:t>
            </a:r>
            <a:r>
              <a:rPr lang="zh-CN" altLang="en-US" sz="1400" smtClean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主席邮箱：</a:t>
            </a:r>
            <a:r>
              <a:rPr lang="en-US" altLang="zh-CN" sz="140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 </a:t>
            </a:r>
            <a:r>
              <a:rPr lang="en-US" altLang="zh-CN" sz="1400" b="1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shixd@yutong.com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400" smtClean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公司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工会主席邮箱：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qiaojla@yutong.com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公司工会邮箱：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ytgh@yutong.com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公司工会电话：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88849/66718849</a:t>
            </a:r>
          </a:p>
        </p:txBody>
      </p:sp>
      <p:sp>
        <p:nvSpPr>
          <p:cNvPr id="20" name="TextBox 48"/>
          <p:cNvSpPr txBox="1">
            <a:spLocks noChangeArrowheads="1"/>
          </p:cNvSpPr>
          <p:nvPr/>
        </p:nvSpPr>
        <p:spPr bwMode="auto">
          <a:xfrm>
            <a:off x="2574408" y="1298471"/>
            <a:ext cx="2181851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5E8A43"/>
                </a:solidFill>
                <a:latin typeface="微软雅黑" pitchFamily="34" charset="-122"/>
              </a:rPr>
              <a:t>心理健康援助热线</a:t>
            </a:r>
            <a:endParaRPr lang="en-US" altLang="zh-CN" sz="1800" b="1" dirty="0">
              <a:solidFill>
                <a:srgbClr val="5E8A43"/>
              </a:solidFill>
              <a:latin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21" name="TextBox 49"/>
          <p:cNvSpPr txBox="1">
            <a:spLocks noChangeArrowheads="1"/>
          </p:cNvSpPr>
          <p:nvPr/>
        </p:nvSpPr>
        <p:spPr bwMode="auto">
          <a:xfrm>
            <a:off x="2536308" y="1741290"/>
            <a:ext cx="2301654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一厂：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39001/85339001 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二厂：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39002/85339002</a:t>
            </a:r>
          </a:p>
        </p:txBody>
      </p:sp>
      <p:sp>
        <p:nvSpPr>
          <p:cNvPr id="23" name="TextBox 51"/>
          <p:cNvSpPr txBox="1">
            <a:spLocks noChangeArrowheads="1"/>
          </p:cNvSpPr>
          <p:nvPr/>
        </p:nvSpPr>
        <p:spPr bwMode="auto">
          <a:xfrm>
            <a:off x="2469545" y="3159439"/>
            <a:ext cx="5462013" cy="52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【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掌上宇通</a:t>
            </a:r>
            <a:r>
              <a:rPr lang="en-US" altLang="zh-CN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】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sym typeface="inpin heiti" panose="00000500000000000000" pitchFamily="2" charset="-122"/>
              </a:rPr>
              <a:t>问题反馈：应用→服务→问题反馈（属于匿名反馈渠道）</a:t>
            </a:r>
          </a:p>
        </p:txBody>
      </p:sp>
      <p:sp>
        <p:nvSpPr>
          <p:cNvPr id="34" name="TextBox 46"/>
          <p:cNvSpPr txBox="1">
            <a:spLocks noChangeArrowheads="1"/>
          </p:cNvSpPr>
          <p:nvPr/>
        </p:nvSpPr>
        <p:spPr bwMode="auto">
          <a:xfrm>
            <a:off x="2574408" y="2722258"/>
            <a:ext cx="2270646" cy="3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3" tIns="45697" rIns="91393" bIns="45697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微软雅黑" pitchFamily="34" charset="-122"/>
                <a:sym typeface="inpin heiti" panose="00000500000000000000" pitchFamily="2" charset="-122"/>
              </a:rPr>
              <a:t>问题反馈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26" y="3134206"/>
            <a:ext cx="3859874" cy="281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Users\xuhuih\Downloads\联系方式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07" y="1378338"/>
            <a:ext cx="728042" cy="72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629214" y="3455864"/>
            <a:ext cx="20753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各类问题、建议均可通过以上渠道进行</a:t>
            </a:r>
            <a:r>
              <a:rPr lang="zh-CN" altLang="en-US" sz="1400" b="1">
                <a:latin typeface="微软雅黑" pitchFamily="34" charset="-122"/>
                <a:ea typeface="微软雅黑" pitchFamily="34" charset="-122"/>
              </a:rPr>
              <a:t>反映。</a:t>
            </a:r>
            <a:r>
              <a:rPr lang="zh-CN" altLang="en-US" sz="1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有问题应先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向工会小组长或者体系工会反馈，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如果解决不了可以再向上级工会反馈</a:t>
            </a:r>
          </a:p>
        </p:txBody>
      </p:sp>
      <p:sp>
        <p:nvSpPr>
          <p:cNvPr id="55" name="9"/>
          <p:cNvSpPr txBox="1"/>
          <p:nvPr/>
        </p:nvSpPr>
        <p:spPr>
          <a:xfrm>
            <a:off x="3730892" y="280489"/>
            <a:ext cx="50416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我们的联系方式与问题反馈渠道</a:t>
            </a:r>
          </a:p>
        </p:txBody>
      </p:sp>
      <p:sp>
        <p:nvSpPr>
          <p:cNvPr id="22" name="矩形 21"/>
          <p:cNvSpPr/>
          <p:nvPr/>
        </p:nvSpPr>
        <p:spPr>
          <a:xfrm>
            <a:off x="873125" y="854251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73" y="1728227"/>
            <a:ext cx="4659553" cy="396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9"/>
          <p:cNvSpPr txBox="1"/>
          <p:nvPr/>
        </p:nvSpPr>
        <p:spPr>
          <a:xfrm>
            <a:off x="3730892" y="280489"/>
            <a:ext cx="50416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问题反馈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—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技术总监渠道</a:t>
            </a:r>
          </a:p>
        </p:txBody>
      </p:sp>
      <p:sp>
        <p:nvSpPr>
          <p:cNvPr id="22" name="矩形 21"/>
          <p:cNvSpPr/>
          <p:nvPr/>
        </p:nvSpPr>
        <p:spPr>
          <a:xfrm>
            <a:off x="873125" y="854251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  <p:pic>
        <p:nvPicPr>
          <p:cNvPr id="25" name="图片 24" descr="cid:image001.jpg@01D66C07.F8900FD0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7676602" y="2057946"/>
            <a:ext cx="2316623" cy="221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34799" y="1403702"/>
            <a:ext cx="7016674" cy="46628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为深入贯彻落实以员工为中心，营造技术体系科学合理、公平公正、积极向上的风气氛围，自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日起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开通员工反馈问题直通技术总监的平台，所有问题或建议将直达技术总监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，受理范围包括但不限于：</a:t>
            </a:r>
          </a:p>
          <a:p>
            <a:pPr indent="396000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一、文化风气氛围问题：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管理简单粗暴、不公平公正、不科学等管理作风问题；不尽职尽责、不作为不担当、推诿扯皮等文化问题；各类廉洁问题、红线问题。</a:t>
            </a:r>
          </a:p>
          <a:p>
            <a:pPr indent="396000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二、工作中遇到的障碍：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跨部门、跨体系的长期未解决的疑难管理问题；灰色地带问题。</a:t>
            </a:r>
          </a:p>
          <a:p>
            <a:pPr indent="396000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三、其他意见和建议：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对体系、部门工作的意见或建议。</a:t>
            </a:r>
          </a:p>
          <a:p>
            <a:pPr indent="396000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四、反馈渠道：电话、短信、微信：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18695908380</a:t>
            </a:r>
          </a:p>
          <a:p>
            <a:pPr indent="396000">
              <a:lnSpc>
                <a:spcPct val="150000"/>
              </a:lnSpc>
            </a:pPr>
            <a:r>
              <a:rPr lang="zh-CN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五、说明：</a:t>
            </a:r>
            <a:endParaRPr lang="zh-CN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（一）反馈平台专号专用，所有反馈直达体系总监，实名匿名均可，内容将严格保密，请大家打消顾虑。</a:t>
            </a:r>
          </a:p>
          <a:p>
            <a:pPr indent="396000">
              <a:lnSpc>
                <a:spcPct val="150000"/>
              </a:lnSpc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（二）鼓励实名说实事，以便提升处理效率，及时沟通反馈处理结果。</a:t>
            </a:r>
          </a:p>
          <a:p>
            <a:pPr indent="396000">
              <a:lnSpc>
                <a:spcPct val="150000"/>
              </a:lnSpc>
            </a:pPr>
            <a:endParaRPr lang="zh-CN" altLang="en-US" sz="1600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8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359A9C-296C-4CE3-BCD2-471EA1445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6" t="4063" r="8338" b="53074"/>
          <a:stretch/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009518" y="662272"/>
            <a:ext cx="10171376" cy="5601997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1470CBB-3A6C-40EC-850D-23A38C1DBC31}"/>
              </a:ext>
            </a:extLst>
          </p:cNvPr>
          <p:cNvSpPr txBox="1"/>
          <p:nvPr/>
        </p:nvSpPr>
        <p:spPr>
          <a:xfrm>
            <a:off x="2012498" y="3039227"/>
            <a:ext cx="54889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6000" b="1" kern="0" dirty="0" smtClean="0">
                <a:solidFill>
                  <a:srgbClr val="F58C65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工会政策</a:t>
            </a:r>
            <a:r>
              <a:rPr lang="zh-CN" altLang="en-US" sz="6000" b="1" kern="0" dirty="0">
                <a:solidFill>
                  <a:srgbClr val="F58C65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解读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FB46C48E-6B9D-4BFA-AF23-866A921B7DB9}"/>
              </a:ext>
            </a:extLst>
          </p:cNvPr>
          <p:cNvSpPr txBox="1"/>
          <p:nvPr/>
        </p:nvSpPr>
        <p:spPr>
          <a:xfrm>
            <a:off x="3089187" y="1979301"/>
            <a:ext cx="2873556" cy="7696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 dirty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PART </a:t>
            </a:r>
            <a:r>
              <a:rPr lang="en-US" altLang="zh-CN" sz="4400" b="1" dirty="0" smtClean="0">
                <a:solidFill>
                  <a:srgbClr val="7AB5AC"/>
                </a:solidFill>
                <a:latin typeface="微软雅黑" pitchFamily="34" charset="-122"/>
                <a:ea typeface="微软雅黑" pitchFamily="34" charset="-122"/>
                <a:sym typeface="字魂36号-正文宋楷" panose="02000000000000000000" pitchFamily="2" charset="-122"/>
              </a:rPr>
              <a:t>02</a:t>
            </a:r>
            <a:endParaRPr lang="zh-CN" altLang="en-US" sz="4400" b="1" dirty="0">
              <a:solidFill>
                <a:srgbClr val="7AB5AC"/>
              </a:solidFill>
              <a:latin typeface="微软雅黑" pitchFamily="34" charset="-122"/>
              <a:ea typeface="微软雅黑" pitchFamily="34" charset="-122"/>
              <a:sym typeface="字魂36号-正文宋楷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2389" y="434519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kern="0" dirty="0">
                <a:solidFill>
                  <a:srgbClr val="5E8A43"/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工会可以帮助我们解决哪些问题？</a:t>
            </a:r>
            <a:endParaRPr lang="en-US" altLang="zh-CN" kern="0" dirty="0">
              <a:solidFill>
                <a:srgbClr val="5E8A43"/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546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fallOve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"/>
          <p:cNvSpPr txBox="1"/>
          <p:nvPr/>
        </p:nvSpPr>
        <p:spPr>
          <a:xfrm>
            <a:off x="4276993" y="566239"/>
            <a:ext cx="38539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政策解读之生活托底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5" name="燕尾形 4"/>
          <p:cNvSpPr/>
          <p:nvPr/>
        </p:nvSpPr>
        <p:spPr>
          <a:xfrm rot="5400000">
            <a:off x="4272893" y="1772148"/>
            <a:ext cx="357122" cy="571395"/>
          </a:xfrm>
          <a:prstGeom prst="chevron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451454" y="2330097"/>
            <a:ext cx="2747100" cy="13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79637" y="1452849"/>
            <a:ext cx="343633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吃</a:t>
            </a:r>
          </a:p>
        </p:txBody>
      </p:sp>
      <p:sp>
        <p:nvSpPr>
          <p:cNvPr id="9" name="燕尾形 8"/>
          <p:cNvSpPr/>
          <p:nvPr/>
        </p:nvSpPr>
        <p:spPr>
          <a:xfrm rot="5400000">
            <a:off x="4272893" y="3129210"/>
            <a:ext cx="357122" cy="571395"/>
          </a:xfrm>
          <a:prstGeom prst="chevron">
            <a:avLst/>
          </a:prstGeom>
          <a:solidFill>
            <a:srgbClr val="5E8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51454" y="3700605"/>
            <a:ext cx="2747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79637" y="2677834"/>
            <a:ext cx="343633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住</a:t>
            </a:r>
          </a:p>
        </p:txBody>
      </p:sp>
      <p:sp>
        <p:nvSpPr>
          <p:cNvPr id="13" name="燕尾形 12"/>
          <p:cNvSpPr/>
          <p:nvPr/>
        </p:nvSpPr>
        <p:spPr>
          <a:xfrm rot="5400000">
            <a:off x="4272893" y="4557696"/>
            <a:ext cx="357122" cy="571395"/>
          </a:xfrm>
          <a:prstGeom prst="chevron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441929" y="5104139"/>
            <a:ext cx="2747100" cy="249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76705" y="4137769"/>
            <a:ext cx="548818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教育</a:t>
            </a: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4890167" y="3965132"/>
            <a:ext cx="1873241" cy="82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优惠幼儿园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优质义务教育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子女入学帮助</a:t>
            </a:r>
          </a:p>
        </p:txBody>
      </p:sp>
      <p:sp>
        <p:nvSpPr>
          <p:cNvPr id="17" name="燕尾形 16"/>
          <p:cNvSpPr/>
          <p:nvPr/>
        </p:nvSpPr>
        <p:spPr>
          <a:xfrm rot="5400000">
            <a:off x="10413704" y="1761210"/>
            <a:ext cx="357122" cy="571395"/>
          </a:xfrm>
          <a:prstGeom prst="chevron">
            <a:avLst/>
          </a:prstGeom>
          <a:solidFill>
            <a:srgbClr val="5E8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072471" y="2343543"/>
            <a:ext cx="2755108" cy="330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0420448" y="1447415"/>
            <a:ext cx="343633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穿</a:t>
            </a:r>
          </a:p>
        </p:txBody>
      </p:sp>
      <p:sp>
        <p:nvSpPr>
          <p:cNvPr id="21" name="燕尾形 20"/>
          <p:cNvSpPr/>
          <p:nvPr/>
        </p:nvSpPr>
        <p:spPr>
          <a:xfrm rot="5400000">
            <a:off x="10413704" y="3118272"/>
            <a:ext cx="357122" cy="571395"/>
          </a:xfrm>
          <a:prstGeom prst="chevron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8072471" y="3700605"/>
            <a:ext cx="28440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352023" y="2666895"/>
            <a:ext cx="343633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行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8007090" y="2583133"/>
            <a:ext cx="2046280" cy="84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通勤线路覆盖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郑州市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顺风车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/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停车位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/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私家车保养</a:t>
            </a:r>
          </a:p>
        </p:txBody>
      </p:sp>
      <p:sp>
        <p:nvSpPr>
          <p:cNvPr id="25" name="燕尾形 24"/>
          <p:cNvSpPr/>
          <p:nvPr/>
        </p:nvSpPr>
        <p:spPr>
          <a:xfrm rot="5400000">
            <a:off x="10413704" y="4546758"/>
            <a:ext cx="357122" cy="571395"/>
          </a:xfrm>
          <a:prstGeom prst="chevron">
            <a:avLst/>
          </a:prstGeom>
          <a:solidFill>
            <a:srgbClr val="5E8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8072471" y="5104139"/>
            <a:ext cx="2755108" cy="249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0352023" y="4095381"/>
            <a:ext cx="548818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医疗</a:t>
            </a:r>
          </a:p>
        </p:txBody>
      </p:sp>
      <p:sp>
        <p:nvSpPr>
          <p:cNvPr id="31" name="燕尾形 30"/>
          <p:cNvSpPr/>
          <p:nvPr/>
        </p:nvSpPr>
        <p:spPr>
          <a:xfrm rot="5400000">
            <a:off x="4260036" y="5767635"/>
            <a:ext cx="357122" cy="571395"/>
          </a:xfrm>
          <a:prstGeom prst="chevron">
            <a:avLst/>
          </a:prstGeom>
          <a:solidFill>
            <a:srgbClr val="5E8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75477" y="5321758"/>
            <a:ext cx="548818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福利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760006" y="5305320"/>
            <a:ext cx="3285518" cy="80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节日：实物福利</a:t>
            </a:r>
          </a:p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假期：（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6+12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）产假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春节超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长</a:t>
            </a:r>
            <a:r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假期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旅游：成立旅游项目，内部优惠</a:t>
            </a:r>
          </a:p>
        </p:txBody>
      </p:sp>
      <p:sp>
        <p:nvSpPr>
          <p:cNvPr id="35" name="燕尾形 34"/>
          <p:cNvSpPr/>
          <p:nvPr/>
        </p:nvSpPr>
        <p:spPr>
          <a:xfrm rot="5400000">
            <a:off x="10400847" y="5756697"/>
            <a:ext cx="357122" cy="571395"/>
          </a:xfrm>
          <a:prstGeom prst="chevron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339166" y="5305320"/>
            <a:ext cx="548818" cy="315447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algn="l"/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理财</a:t>
            </a: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8168223" y="5337016"/>
            <a:ext cx="1860051" cy="5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定期年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％收益，活期高于淘宝余额宝</a:t>
            </a: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4785720" y="1261910"/>
            <a:ext cx="1482789" cy="108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就餐补助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     </a:t>
            </a: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便利超市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膳食指导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家务化服务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    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47" name="矩形 47"/>
          <p:cNvSpPr>
            <a:spLocks noChangeArrowheads="1"/>
          </p:cNvSpPr>
          <p:nvPr/>
        </p:nvSpPr>
        <p:spPr bwMode="auto">
          <a:xfrm>
            <a:off x="8107371" y="1323822"/>
            <a:ext cx="1882008" cy="84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免费工装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服装补贴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一线品牌</a:t>
            </a: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4859417" y="2662289"/>
            <a:ext cx="2146462" cy="84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公寓，全体员工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公租房，过渡满足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  <a:p>
            <a:pPr marL="171450" indent="-171450"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优惠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inpin heiti" panose="00000500000000000000" pitchFamily="2" charset="-122"/>
              </a:rPr>
              <a:t>住房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8135577" y="3890836"/>
            <a:ext cx="1482054" cy="114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171450" indent="-1714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健康体检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接种疫苗资助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心理健康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日常诊疗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43" y="3023170"/>
            <a:ext cx="22860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圆角矩形标注 86"/>
          <p:cNvSpPr/>
          <p:nvPr/>
        </p:nvSpPr>
        <p:spPr>
          <a:xfrm>
            <a:off x="1114898" y="1590522"/>
            <a:ext cx="2426744" cy="1156767"/>
          </a:xfrm>
          <a:prstGeom prst="wedgeRoundRectCallout">
            <a:avLst>
              <a:gd name="adj1" fmla="val -20049"/>
              <a:gd name="adj2" fmla="val 64970"/>
              <a:gd name="adj3" fmla="val 16667"/>
            </a:avLst>
          </a:prstGeom>
          <a:solidFill>
            <a:srgbClr val="5E8A43"/>
          </a:solidFill>
          <a:ln>
            <a:solidFill>
              <a:srgbClr val="E71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>
                <a:latin typeface="仿宋" pitchFamily="49" charset="-122"/>
                <a:ea typeface="仿宋" pitchFamily="49" charset="-122"/>
              </a:rPr>
              <a:t>我们致力于：</a:t>
            </a:r>
            <a:endParaRPr lang="en-US" altLang="zh-CN" sz="1400" b="1" dirty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1400" b="1" dirty="0">
                <a:latin typeface="仿宋" pitchFamily="49" charset="-122"/>
                <a:ea typeface="仿宋" pitchFamily="49" charset="-122"/>
              </a:rPr>
              <a:t>不让员工过不去日子</a:t>
            </a:r>
          </a:p>
          <a:p>
            <a:r>
              <a:rPr lang="zh-CN" altLang="en-US" sz="1400" b="1" dirty="0">
                <a:latin typeface="仿宋" pitchFamily="49" charset="-122"/>
                <a:ea typeface="仿宋" pitchFamily="49" charset="-122"/>
              </a:rPr>
              <a:t>不让员工和家属看不起病</a:t>
            </a:r>
          </a:p>
          <a:p>
            <a:r>
              <a:rPr lang="zh-CN" altLang="en-US" sz="1400" b="1" dirty="0">
                <a:latin typeface="仿宋" pitchFamily="49" charset="-122"/>
                <a:ea typeface="仿宋" pitchFamily="49" charset="-122"/>
              </a:rPr>
              <a:t>不让员工孩子上不起学</a:t>
            </a:r>
          </a:p>
          <a:p>
            <a:pPr algn="ctr"/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3125" y="1101901"/>
            <a:ext cx="10661650" cy="77699"/>
          </a:xfrm>
          <a:prstGeom prst="rect">
            <a:avLst/>
          </a:prstGeom>
          <a:solidFill>
            <a:srgbClr val="F5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  <a:sym typeface="inpin heiti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24F1ECFC-E2DF-406C-B6D9-71BAED57D032}"/>
              </a:ext>
            </a:extLst>
          </p:cNvPr>
          <p:cNvSpPr/>
          <p:nvPr/>
        </p:nvSpPr>
        <p:spPr>
          <a:xfrm>
            <a:off x="133351" y="161925"/>
            <a:ext cx="11877674" cy="6515100"/>
          </a:xfrm>
          <a:prstGeom prst="rect">
            <a:avLst/>
          </a:prstGeom>
          <a:noFill/>
          <a:ln>
            <a:solidFill>
              <a:srgbClr val="7AB5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1143832D-9070-E543-9DE1-D3E8765755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t="3023" r="67749" b="71956"/>
          <a:stretch/>
        </p:blipFill>
        <p:spPr>
          <a:xfrm>
            <a:off x="168647" y="200025"/>
            <a:ext cx="951523" cy="5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1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  <p:tag name="ISPRING_SCORM_RATE_SLIDES" val="0"/>
  <p:tag name="ISPRING_SCORM_RATE_QUIZZES" val="0"/>
  <p:tag name="ISPRING_SCORM_PASSING_SCORE" val="0.000000"/>
  <p:tag name="ISPRING_ULTRA_SCORM_COURSE_ID" val="CCEFF6A9-226B-4F65-821A-FDB94DF84E3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G:\3月份第三批\79404"/>
  <p:tag name="ISPRING_PRESENTATION_TITLE" val="58cbeab616aa7"/>
  <p:tag name="ISPRING_FIRST_PUBLISH" val="1"/>
</p:tagLst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10302</TotalTime>
  <Words>2966</Words>
  <Application>Microsoft Office PowerPoint</Application>
  <PresentationFormat>自定义</PresentationFormat>
  <Paragraphs>282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Helvetica Neue</vt:lpstr>
      <vt:lpstr>Helvetica Neue Medium</vt:lpstr>
      <vt:lpstr>inpin heiti</vt:lpstr>
      <vt:lpstr>ITC Avant Garde Std Bk</vt:lpstr>
      <vt:lpstr>LiHei Pro</vt:lpstr>
      <vt:lpstr>Open Sans Extrabold</vt:lpstr>
      <vt:lpstr>Signika</vt:lpstr>
      <vt:lpstr>等线</vt:lpstr>
      <vt:lpstr>仿宋</vt:lpstr>
      <vt:lpstr>华文隶书</vt:lpstr>
      <vt:lpstr>迷你简汉真广标</vt:lpstr>
      <vt:lpstr>宋体</vt:lpstr>
      <vt:lpstr>微软雅黑</vt:lpstr>
      <vt:lpstr>幼圆</vt:lpstr>
      <vt:lpstr>字魂36号-正文宋楷</vt:lpstr>
      <vt:lpstr>Arial</vt:lpstr>
      <vt:lpstr>Calibri</vt:lpstr>
      <vt:lpstr>Impact</vt:lpstr>
      <vt:lpstr>Open Sans</vt:lpstr>
      <vt:lpstr>tahoma</vt:lpstr>
      <vt:lpstr>Times New Roman</vt:lpstr>
      <vt:lpstr>Wingdings</vt:lpstr>
      <vt:lpstr>6_Office Theme</vt:lpstr>
      <vt:lpstr>7_Office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58cbeab616aa7</dc:title>
  <dc:creator>lzj</dc:creator>
  <cp:lastModifiedBy>时晓东</cp:lastModifiedBy>
  <cp:revision>2105</cp:revision>
  <dcterms:created xsi:type="dcterms:W3CDTF">2015-12-01T09:06:39Z</dcterms:created>
  <dcterms:modified xsi:type="dcterms:W3CDTF">2020-09-10T08:00:44Z</dcterms:modified>
</cp:coreProperties>
</file>